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12192000"/>
  <p:embeddedFontLst>
    <p:embeddedFont>
      <p:font typeface="微软雅黑" panose="020B0503020204020204" pitchFamily="34" charset="-122"/>
      <p:regular r:id="rId25"/>
      <p:bold r:id="rId26"/>
    </p:embeddedFont>
    <p:embeddedFont>
      <p:font typeface="MiSans" panose="020B0604020202020204" charset="-122"/>
      <p:regular r:id="rId27"/>
    </p:embeddedFont>
    <p:embeddedFont>
      <p:font typeface="Quattrocento Sans" panose="020B0502050000020003" pitchFamily="34" charset="0"/>
      <p:regular r:id="rId28"/>
    </p:embeddedFont>
    <p:embeddedFont>
      <p:font typeface="Sorts Mill Goudy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499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601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253990" y="1883093"/>
            <a:ext cx="1682115" cy="434340"/>
          </a:xfrm>
          <a:custGeom>
            <a:avLst/>
            <a:gdLst/>
            <a:ahLst/>
            <a:cxnLst/>
            <a:rect l="l" t="t" r="r" b="b"/>
            <a:pathLst>
              <a:path w="1682115" h="434340">
                <a:moveTo>
                  <a:pt x="0" y="0"/>
                </a:moveTo>
                <a:lnTo>
                  <a:pt x="1682115" y="0"/>
                </a:lnTo>
                <a:lnTo>
                  <a:pt x="1682115" y="434340"/>
                </a:lnTo>
                <a:lnTo>
                  <a:pt x="0" y="4343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42585" y="1959292"/>
            <a:ext cx="1306711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kern="0" spc="75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MODULE 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2466142" y="2553653"/>
            <a:ext cx="725805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การค้นหาและรวบรวมข้อมูล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2551867" y="3496628"/>
            <a:ext cx="708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Search and Collection for Policy Analysis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486281" y="410610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157550" y="448710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ubicBezTo>
                  <a:pt x="0" y="34144"/>
                  <a:pt x="34144" y="0"/>
                  <a:pt x="76200" y="0"/>
                </a:cubicBezTo>
                <a:close/>
                <a:moveTo>
                  <a:pt x="69056" y="35719"/>
                </a:moveTo>
                <a:lnTo>
                  <a:pt x="69056" y="76200"/>
                </a:lnTo>
                <a:cubicBezTo>
                  <a:pt x="69056" y="78581"/>
                  <a:pt x="70247" y="80814"/>
                  <a:pt x="72241" y="82153"/>
                </a:cubicBezTo>
                <a:lnTo>
                  <a:pt x="100816" y="101203"/>
                </a:lnTo>
                <a:cubicBezTo>
                  <a:pt x="104090" y="103406"/>
                  <a:pt x="108525" y="102513"/>
                  <a:pt x="110728" y="99209"/>
                </a:cubicBezTo>
                <a:cubicBezTo>
                  <a:pt x="112931" y="95905"/>
                  <a:pt x="112038" y="91500"/>
                  <a:pt x="108734" y="89297"/>
                </a:cubicBezTo>
                <a:lnTo>
                  <a:pt x="83344" y="72390"/>
                </a:lnTo>
                <a:lnTo>
                  <a:pt x="83344" y="35719"/>
                </a:lnTo>
                <a:cubicBezTo>
                  <a:pt x="83344" y="31760"/>
                  <a:pt x="80159" y="28575"/>
                  <a:pt x="76200" y="28575"/>
                </a:cubicBezTo>
                <a:cubicBezTo>
                  <a:pt x="72241" y="28575"/>
                  <a:pt x="69056" y="31760"/>
                  <a:pt x="69056" y="3571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367100" y="4449008"/>
            <a:ext cx="600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 ชั่วโมง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64354" y="448710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6464379" y="4449008"/>
            <a:ext cx="628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22 สไลด์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58388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Data.go.th: Open Data Portal ของไทย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575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Thailand's Central Open Data Platform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8620" y="1303020"/>
            <a:ext cx="6749415" cy="2491740"/>
          </a:xfrm>
          <a:custGeom>
            <a:avLst/>
            <a:gdLst/>
            <a:ahLst/>
            <a:cxnLst/>
            <a:rect l="l" t="t" r="r" b="b"/>
            <a:pathLst>
              <a:path w="6749415" h="2491740">
                <a:moveTo>
                  <a:pt x="0" y="0"/>
                </a:moveTo>
                <a:lnTo>
                  <a:pt x="6749415" y="0"/>
                </a:lnTo>
                <a:lnTo>
                  <a:pt x="6749415" y="2491740"/>
                </a:lnTo>
                <a:lnTo>
                  <a:pt x="0" y="24917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10553" y="151638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882015" y="1501141"/>
            <a:ext cx="615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ข้อมูลทั่วไป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6740" y="1920241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ชื่อเต็ม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6740" y="2148841"/>
            <a:ext cx="3181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Government Data Portal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840480" y="1920241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URL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840480" y="2148841"/>
            <a:ext cx="3181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data.go.th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6740" y="2529841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หน่วยงาน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6740" y="2758441"/>
            <a:ext cx="3181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DGA (สำนักงานพัฒนารัฐบาลดิจิทัล)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840480" y="2529841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จำนวนข้อมูล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840480" y="2758441"/>
            <a:ext cx="3181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11,000+ datasets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86740" y="3139441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เริ่มดำเนินการ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86740" y="3368041"/>
            <a:ext cx="3181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พ.ศ. 2556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840480" y="3139441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มาตรฐาน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840480" y="3368041"/>
            <a:ext cx="3181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CKAN Platform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8620" y="3962402"/>
            <a:ext cx="6749415" cy="1767840"/>
          </a:xfrm>
          <a:custGeom>
            <a:avLst/>
            <a:gdLst/>
            <a:ahLst/>
            <a:cxnLst/>
            <a:rect l="l" t="t" r="r" b="b"/>
            <a:pathLst>
              <a:path w="6749415" h="1767840">
                <a:moveTo>
                  <a:pt x="0" y="0"/>
                </a:moveTo>
                <a:lnTo>
                  <a:pt x="6749415" y="0"/>
                </a:lnTo>
                <a:lnTo>
                  <a:pt x="6749415" y="1767840"/>
                </a:lnTo>
                <a:lnTo>
                  <a:pt x="0" y="17678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86740" y="4175759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882015" y="4160523"/>
            <a:ext cx="615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ฟังก์ชันการใช้งาน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5790" y="461772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23825" y="61912"/>
                </a:moveTo>
                <a:cubicBezTo>
                  <a:pt x="123825" y="75575"/>
                  <a:pt x="119390" y="88196"/>
                  <a:pt x="111919" y="98435"/>
                </a:cubicBezTo>
                <a:lnTo>
                  <a:pt x="149602" y="136148"/>
                </a:lnTo>
                <a:cubicBezTo>
                  <a:pt x="153323" y="139869"/>
                  <a:pt x="153323" y="145911"/>
                  <a:pt x="149602" y="149632"/>
                </a:cubicBezTo>
                <a:cubicBezTo>
                  <a:pt x="145881" y="153353"/>
                  <a:pt x="139839" y="153353"/>
                  <a:pt x="136118" y="149632"/>
                </a:cubicBezTo>
                <a:lnTo>
                  <a:pt x="98435" y="111919"/>
                </a:lnTo>
                <a:cubicBezTo>
                  <a:pt x="88196" y="119390"/>
                  <a:pt x="75575" y="123825"/>
                  <a:pt x="61912" y="123825"/>
                </a:cubicBezTo>
                <a:cubicBezTo>
                  <a:pt x="27712" y="123825"/>
                  <a:pt x="0" y="96113"/>
                  <a:pt x="0" y="61912"/>
                </a:cubicBezTo>
                <a:cubicBezTo>
                  <a:pt x="0" y="27712"/>
                  <a:pt x="27712" y="0"/>
                  <a:pt x="61912" y="0"/>
                </a:cubicBezTo>
                <a:cubicBezTo>
                  <a:pt x="96113" y="0"/>
                  <a:pt x="123825" y="27712"/>
                  <a:pt x="123825" y="61912"/>
                </a:cubicBezTo>
                <a:close/>
                <a:moveTo>
                  <a:pt x="61912" y="104775"/>
                </a:moveTo>
                <a:cubicBezTo>
                  <a:pt x="85569" y="104775"/>
                  <a:pt x="104775" y="85569"/>
                  <a:pt x="104775" y="61912"/>
                </a:cubicBezTo>
                <a:cubicBezTo>
                  <a:pt x="104775" y="38256"/>
                  <a:pt x="85569" y="19050"/>
                  <a:pt x="61912" y="19050"/>
                </a:cubicBezTo>
                <a:cubicBezTo>
                  <a:pt x="38256" y="19050"/>
                  <a:pt x="19050" y="38256"/>
                  <a:pt x="19050" y="61912"/>
                </a:cubicBezTo>
                <a:cubicBezTo>
                  <a:pt x="19050" y="85569"/>
                  <a:pt x="38256" y="104775"/>
                  <a:pt x="61912" y="10477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853440" y="4579623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ค้นหาข้อมูล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53440" y="4808223"/>
            <a:ext cx="1847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ด้วย keywords, tags, categories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50005" y="461772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76200" y="9525"/>
                </a:moveTo>
                <a:cubicBezTo>
                  <a:pt x="76200" y="4256"/>
                  <a:pt x="71944" y="0"/>
                  <a:pt x="66675" y="0"/>
                </a:cubicBezTo>
                <a:cubicBezTo>
                  <a:pt x="61406" y="0"/>
                  <a:pt x="57150" y="4256"/>
                  <a:pt x="57150" y="9525"/>
                </a:cubicBezTo>
                <a:lnTo>
                  <a:pt x="57150" y="72241"/>
                </a:lnTo>
                <a:lnTo>
                  <a:pt x="44827" y="59918"/>
                </a:lnTo>
                <a:cubicBezTo>
                  <a:pt x="41106" y="56197"/>
                  <a:pt x="35064" y="56197"/>
                  <a:pt x="31343" y="59918"/>
                </a:cubicBezTo>
                <a:cubicBezTo>
                  <a:pt x="27622" y="63639"/>
                  <a:pt x="27622" y="69681"/>
                  <a:pt x="31343" y="73402"/>
                </a:cubicBezTo>
                <a:lnTo>
                  <a:pt x="59918" y="101977"/>
                </a:lnTo>
                <a:cubicBezTo>
                  <a:pt x="63639" y="105698"/>
                  <a:pt x="69681" y="105698"/>
                  <a:pt x="73402" y="101977"/>
                </a:cubicBezTo>
                <a:lnTo>
                  <a:pt x="101977" y="73402"/>
                </a:lnTo>
                <a:cubicBezTo>
                  <a:pt x="105698" y="69681"/>
                  <a:pt x="105698" y="63639"/>
                  <a:pt x="101977" y="59918"/>
                </a:cubicBezTo>
                <a:cubicBezTo>
                  <a:pt x="98256" y="56197"/>
                  <a:pt x="92214" y="56197"/>
                  <a:pt x="88493" y="59918"/>
                </a:cubicBezTo>
                <a:lnTo>
                  <a:pt x="76200" y="72241"/>
                </a:lnTo>
                <a:lnTo>
                  <a:pt x="76200" y="9525"/>
                </a:lnTo>
                <a:close/>
                <a:moveTo>
                  <a:pt x="19050" y="95250"/>
                </a:moveTo>
                <a:cubicBezTo>
                  <a:pt x="8543" y="95250"/>
                  <a:pt x="0" y="103793"/>
                  <a:pt x="0" y="114300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114300"/>
                </a:lnTo>
                <a:cubicBezTo>
                  <a:pt x="133350" y="103793"/>
                  <a:pt x="124807" y="95250"/>
                  <a:pt x="114300" y="95250"/>
                </a:cubicBezTo>
                <a:lnTo>
                  <a:pt x="100340" y="95250"/>
                </a:lnTo>
                <a:lnTo>
                  <a:pt x="83493" y="112097"/>
                </a:lnTo>
                <a:cubicBezTo>
                  <a:pt x="74206" y="121384"/>
                  <a:pt x="59115" y="121384"/>
                  <a:pt x="49828" y="112097"/>
                </a:cubicBezTo>
                <a:lnTo>
                  <a:pt x="33010" y="95250"/>
                </a:lnTo>
                <a:lnTo>
                  <a:pt x="19050" y="95250"/>
                </a:lnTo>
                <a:close/>
                <a:moveTo>
                  <a:pt x="109537" y="111919"/>
                </a:moveTo>
                <a:cubicBezTo>
                  <a:pt x="113480" y="111919"/>
                  <a:pt x="116681" y="115120"/>
                  <a:pt x="116681" y="119062"/>
                </a:cubicBezTo>
                <a:cubicBezTo>
                  <a:pt x="116681" y="123005"/>
                  <a:pt x="113480" y="126206"/>
                  <a:pt x="109537" y="126206"/>
                </a:cubicBezTo>
                <a:cubicBezTo>
                  <a:pt x="105595" y="126206"/>
                  <a:pt x="102394" y="123005"/>
                  <a:pt x="102394" y="119062"/>
                </a:cubicBezTo>
                <a:cubicBezTo>
                  <a:pt x="102394" y="115120"/>
                  <a:pt x="105595" y="111919"/>
                  <a:pt x="109537" y="11191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4088130" y="4579623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ดาวน์โหลด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088130" y="4808223"/>
            <a:ext cx="138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CSV, Excel, JSON, XML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6265" y="5151123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07394" y="357"/>
                </a:moveTo>
                <a:cubicBezTo>
                  <a:pt x="102334" y="-1101"/>
                  <a:pt x="97066" y="1845"/>
                  <a:pt x="95607" y="6906"/>
                </a:cubicBezTo>
                <a:lnTo>
                  <a:pt x="57507" y="140256"/>
                </a:lnTo>
                <a:cubicBezTo>
                  <a:pt x="56049" y="145316"/>
                  <a:pt x="58995" y="150584"/>
                  <a:pt x="64056" y="152043"/>
                </a:cubicBezTo>
                <a:cubicBezTo>
                  <a:pt x="69116" y="153501"/>
                  <a:pt x="74384" y="150555"/>
                  <a:pt x="75843" y="145494"/>
                </a:cubicBezTo>
                <a:lnTo>
                  <a:pt x="113943" y="12144"/>
                </a:lnTo>
                <a:cubicBezTo>
                  <a:pt x="115401" y="7084"/>
                  <a:pt x="112455" y="1816"/>
                  <a:pt x="107394" y="357"/>
                </a:cubicBezTo>
                <a:close/>
                <a:moveTo>
                  <a:pt x="126623" y="40868"/>
                </a:moveTo>
                <a:cubicBezTo>
                  <a:pt x="122902" y="44589"/>
                  <a:pt x="122902" y="50631"/>
                  <a:pt x="126623" y="54352"/>
                </a:cubicBezTo>
                <a:lnTo>
                  <a:pt x="148471" y="76200"/>
                </a:lnTo>
                <a:lnTo>
                  <a:pt x="126623" y="98048"/>
                </a:lnTo>
                <a:cubicBezTo>
                  <a:pt x="122902" y="101769"/>
                  <a:pt x="122902" y="107811"/>
                  <a:pt x="126623" y="111532"/>
                </a:cubicBezTo>
                <a:cubicBezTo>
                  <a:pt x="130344" y="115253"/>
                  <a:pt x="136386" y="115253"/>
                  <a:pt x="140107" y="111532"/>
                </a:cubicBezTo>
                <a:lnTo>
                  <a:pt x="168682" y="82957"/>
                </a:lnTo>
                <a:cubicBezTo>
                  <a:pt x="172403" y="79236"/>
                  <a:pt x="172403" y="73194"/>
                  <a:pt x="168682" y="69473"/>
                </a:cubicBezTo>
                <a:lnTo>
                  <a:pt x="140107" y="40898"/>
                </a:lnTo>
                <a:cubicBezTo>
                  <a:pt x="136386" y="37177"/>
                  <a:pt x="130344" y="37177"/>
                  <a:pt x="126623" y="40898"/>
                </a:cubicBezTo>
                <a:close/>
                <a:moveTo>
                  <a:pt x="44857" y="40868"/>
                </a:moveTo>
                <a:cubicBezTo>
                  <a:pt x="41136" y="37147"/>
                  <a:pt x="35094" y="37147"/>
                  <a:pt x="31373" y="40868"/>
                </a:cubicBezTo>
                <a:lnTo>
                  <a:pt x="2798" y="69443"/>
                </a:lnTo>
                <a:cubicBezTo>
                  <a:pt x="-923" y="73164"/>
                  <a:pt x="-923" y="79206"/>
                  <a:pt x="2798" y="82927"/>
                </a:cubicBezTo>
                <a:lnTo>
                  <a:pt x="31373" y="111502"/>
                </a:lnTo>
                <a:cubicBezTo>
                  <a:pt x="35094" y="115223"/>
                  <a:pt x="41136" y="115223"/>
                  <a:pt x="44857" y="111502"/>
                </a:cubicBezTo>
                <a:cubicBezTo>
                  <a:pt x="48578" y="107781"/>
                  <a:pt x="48578" y="101739"/>
                  <a:pt x="44857" y="98018"/>
                </a:cubicBezTo>
                <a:lnTo>
                  <a:pt x="23009" y="76200"/>
                </a:lnTo>
                <a:lnTo>
                  <a:pt x="44827" y="54352"/>
                </a:lnTo>
                <a:cubicBezTo>
                  <a:pt x="48548" y="50631"/>
                  <a:pt x="48548" y="44589"/>
                  <a:pt x="44827" y="4086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53440" y="5113023"/>
            <a:ext cx="1714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Access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53440" y="5341623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CKAN Data API, Open-D API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40480" y="515112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4088130" y="5113023"/>
            <a:ext cx="131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Visualization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088130" y="5341623"/>
            <a:ext cx="1304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แสดงผลข้อมูลเบื้องต้น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383780" y="1303020"/>
            <a:ext cx="4415790" cy="3520440"/>
          </a:xfrm>
          <a:custGeom>
            <a:avLst/>
            <a:gdLst/>
            <a:ahLst/>
            <a:cxnLst/>
            <a:rect l="l" t="t" r="r" b="b"/>
            <a:pathLst>
              <a:path w="4415790" h="3520440">
                <a:moveTo>
                  <a:pt x="0" y="0"/>
                </a:moveTo>
                <a:lnTo>
                  <a:pt x="4415790" y="0"/>
                </a:lnTo>
                <a:lnTo>
                  <a:pt x="4415790" y="3520440"/>
                </a:lnTo>
                <a:lnTo>
                  <a:pt x="0" y="35204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7605713" y="151638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7877175" y="1501141"/>
            <a:ext cx="3819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หมวดหมู่ข้อมูล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581900" y="2305051"/>
            <a:ext cx="4019550" cy="7620"/>
          </a:xfrm>
          <a:custGeom>
            <a:avLst/>
            <a:gdLst/>
            <a:ahLst/>
            <a:cxnLst/>
            <a:rect l="l" t="t" r="r" b="b"/>
            <a:pathLst>
              <a:path w="4019550" h="7620">
                <a:moveTo>
                  <a:pt x="0" y="0"/>
                </a:moveTo>
                <a:lnTo>
                  <a:pt x="4019550" y="0"/>
                </a:lnTo>
                <a:lnTo>
                  <a:pt x="40195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7581900" y="1996441"/>
            <a:ext cx="676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การศึกษา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223308" y="2015491"/>
            <a:ext cx="447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1,200+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581900" y="2769869"/>
            <a:ext cx="4019550" cy="7620"/>
          </a:xfrm>
          <a:custGeom>
            <a:avLst/>
            <a:gdLst/>
            <a:ahLst/>
            <a:cxnLst/>
            <a:rect l="l" t="t" r="r" b="b"/>
            <a:pathLst>
              <a:path w="4019550" h="7620">
                <a:moveTo>
                  <a:pt x="0" y="0"/>
                </a:moveTo>
                <a:lnTo>
                  <a:pt x="4019550" y="0"/>
                </a:lnTo>
                <a:lnTo>
                  <a:pt x="40195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7581900" y="2461259"/>
            <a:ext cx="781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สาธารณสุข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304389" y="2480309"/>
            <a:ext cx="371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980+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581900" y="3234692"/>
            <a:ext cx="4019550" cy="7620"/>
          </a:xfrm>
          <a:custGeom>
            <a:avLst/>
            <a:gdLst/>
            <a:ahLst/>
            <a:cxnLst/>
            <a:rect l="l" t="t" r="r" b="b"/>
            <a:pathLst>
              <a:path w="4019550" h="7620">
                <a:moveTo>
                  <a:pt x="0" y="0"/>
                </a:moveTo>
                <a:lnTo>
                  <a:pt x="4019550" y="0"/>
                </a:lnTo>
                <a:lnTo>
                  <a:pt x="40195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7581900" y="2926082"/>
            <a:ext cx="657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เศรษฐกิจ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1306175" y="2945132"/>
            <a:ext cx="361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850+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581900" y="3699510"/>
            <a:ext cx="4019550" cy="7620"/>
          </a:xfrm>
          <a:custGeom>
            <a:avLst/>
            <a:gdLst/>
            <a:ahLst/>
            <a:cxnLst/>
            <a:rect l="l" t="t" r="r" b="b"/>
            <a:pathLst>
              <a:path w="4019550" h="7620">
                <a:moveTo>
                  <a:pt x="0" y="0"/>
                </a:moveTo>
                <a:lnTo>
                  <a:pt x="4019550" y="0"/>
                </a:lnTo>
                <a:lnTo>
                  <a:pt x="40195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7581900" y="3390900"/>
            <a:ext cx="781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สิ่งแวดล้อม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323559" y="3409950"/>
            <a:ext cx="352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720+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581900" y="4164333"/>
            <a:ext cx="4019550" cy="7620"/>
          </a:xfrm>
          <a:custGeom>
            <a:avLst/>
            <a:gdLst/>
            <a:ahLst/>
            <a:cxnLst/>
            <a:rect l="l" t="t" r="r" b="b"/>
            <a:pathLst>
              <a:path w="4019550" h="7620">
                <a:moveTo>
                  <a:pt x="0" y="0"/>
                </a:moveTo>
                <a:lnTo>
                  <a:pt x="4019550" y="0"/>
                </a:lnTo>
                <a:lnTo>
                  <a:pt x="40195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7581900" y="3855723"/>
            <a:ext cx="60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คมนาคม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307127" y="3874773"/>
            <a:ext cx="361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650+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581900" y="4320541"/>
            <a:ext cx="333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อื่นๆ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186517" y="4339591"/>
            <a:ext cx="485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6,600+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395210" y="4983482"/>
            <a:ext cx="4419600" cy="990600"/>
          </a:xfrm>
          <a:custGeom>
            <a:avLst/>
            <a:gdLst/>
            <a:ahLst/>
            <a:cxnLst/>
            <a:rect l="l" t="t" r="r" b="b"/>
            <a:pathLst>
              <a:path w="4419600" h="990600">
                <a:moveTo>
                  <a:pt x="0" y="0"/>
                </a:moveTo>
                <a:lnTo>
                  <a:pt x="4419600" y="0"/>
                </a:lnTo>
                <a:lnTo>
                  <a:pt x="44196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Shape 55"/>
          <p:cNvSpPr/>
          <p:nvPr/>
        </p:nvSpPr>
        <p:spPr>
          <a:xfrm>
            <a:off x="7395210" y="4983482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7566660" y="5151123"/>
            <a:ext cx="35635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ที่มา: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566660" y="5402582"/>
            <a:ext cx="4162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www.dga.or.th - Digital Government Development Agency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7566660" y="5669282"/>
            <a:ext cx="4152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เริ่มตามมติคณะรัฐมนตรี พ.ศ. 2556 เพื่อเตรียมความพร้อมสู่ประชาคมอาเซียน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6029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GD Catalog: Government Data Catalog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5943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Government Data Inventory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8620" y="1303020"/>
            <a:ext cx="5549265" cy="3101340"/>
          </a:xfrm>
          <a:custGeom>
            <a:avLst/>
            <a:gdLst/>
            <a:ahLst/>
            <a:cxnLst/>
            <a:rect l="l" t="t" r="r" b="b"/>
            <a:pathLst>
              <a:path w="5549265" h="3101340">
                <a:moveTo>
                  <a:pt x="0" y="0"/>
                </a:moveTo>
                <a:lnTo>
                  <a:pt x="5549265" y="0"/>
                </a:lnTo>
                <a:lnTo>
                  <a:pt x="5549265" y="3101340"/>
                </a:lnTo>
                <a:lnTo>
                  <a:pt x="0" y="31013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10553" y="151638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882015" y="1501141"/>
            <a:ext cx="495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โครงสร้างระบบ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6740" y="192024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48640" y="1920241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82040" y="1920241"/>
            <a:ext cx="165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หน่วยงานเจ้าของข้อมูล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82040" y="2148841"/>
            <a:ext cx="1647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276 หน่วยงานภาครัฐ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6740" y="245364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548640" y="2453641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82040" y="2453641"/>
            <a:ext cx="144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ระบบบัญชีข้อมูล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82040" y="2682241"/>
            <a:ext cx="1438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แต่ละหน่วยงานจัดการเอง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86740" y="298704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548640" y="2987041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82040" y="298704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GD Catalog (ศูนย์กลาง)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82040" y="3215641"/>
            <a:ext cx="179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รวบรวม metadata จากทุกหน่วย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86740" y="352044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548640" y="3520446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82040" y="3520446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ผู้ใช้ข้อมูล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82040" y="3749046"/>
            <a:ext cx="1343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ค้นหาและติดต่อเจ้าของ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56020" y="1303020"/>
            <a:ext cx="5549265" cy="3101340"/>
          </a:xfrm>
          <a:custGeom>
            <a:avLst/>
            <a:gdLst/>
            <a:ahLst/>
            <a:cxnLst/>
            <a:rect l="l" t="t" r="r" b="b"/>
            <a:pathLst>
              <a:path w="5549265" h="3101340">
                <a:moveTo>
                  <a:pt x="0" y="0"/>
                </a:moveTo>
                <a:lnTo>
                  <a:pt x="5549265" y="0"/>
                </a:lnTo>
                <a:lnTo>
                  <a:pt x="5549265" y="3101340"/>
                </a:lnTo>
                <a:lnTo>
                  <a:pt x="0" y="31013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6477953" y="151638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9783" y="13506"/>
                </a:moveTo>
                <a:cubicBezTo>
                  <a:pt x="53839" y="16334"/>
                  <a:pt x="54806" y="21915"/>
                  <a:pt x="51978" y="25933"/>
                </a:cubicBezTo>
                <a:lnTo>
                  <a:pt x="31142" y="55699"/>
                </a:lnTo>
                <a:cubicBezTo>
                  <a:pt x="29617" y="57857"/>
                  <a:pt x="27236" y="59234"/>
                  <a:pt x="24594" y="59457"/>
                </a:cubicBezTo>
                <a:cubicBezTo>
                  <a:pt x="21952" y="59680"/>
                  <a:pt x="19348" y="58787"/>
                  <a:pt x="17487" y="56927"/>
                </a:cubicBezTo>
                <a:lnTo>
                  <a:pt x="2604" y="42044"/>
                </a:lnTo>
                <a:cubicBezTo>
                  <a:pt x="-856" y="38546"/>
                  <a:pt x="-856" y="32891"/>
                  <a:pt x="2604" y="29394"/>
                </a:cubicBezTo>
                <a:cubicBezTo>
                  <a:pt x="6065" y="25896"/>
                  <a:pt x="11757" y="25933"/>
                  <a:pt x="15255" y="29394"/>
                </a:cubicBezTo>
                <a:lnTo>
                  <a:pt x="22622" y="36761"/>
                </a:lnTo>
                <a:lnTo>
                  <a:pt x="37356" y="15701"/>
                </a:lnTo>
                <a:cubicBezTo>
                  <a:pt x="40184" y="11646"/>
                  <a:pt x="45765" y="10678"/>
                  <a:pt x="49783" y="13506"/>
                </a:cubicBezTo>
                <a:close/>
                <a:moveTo>
                  <a:pt x="49783" y="73037"/>
                </a:moveTo>
                <a:cubicBezTo>
                  <a:pt x="53839" y="75865"/>
                  <a:pt x="54806" y="81446"/>
                  <a:pt x="51978" y="85465"/>
                </a:cubicBezTo>
                <a:lnTo>
                  <a:pt x="31142" y="115230"/>
                </a:lnTo>
                <a:cubicBezTo>
                  <a:pt x="29617" y="117388"/>
                  <a:pt x="27236" y="118765"/>
                  <a:pt x="24594" y="118988"/>
                </a:cubicBezTo>
                <a:cubicBezTo>
                  <a:pt x="21952" y="119211"/>
                  <a:pt x="19348" y="118318"/>
                  <a:pt x="17487" y="116458"/>
                </a:cubicBezTo>
                <a:lnTo>
                  <a:pt x="2604" y="101575"/>
                </a:lnTo>
                <a:cubicBezTo>
                  <a:pt x="-893" y="98078"/>
                  <a:pt x="-893" y="92422"/>
                  <a:pt x="2604" y="88962"/>
                </a:cubicBezTo>
                <a:cubicBezTo>
                  <a:pt x="6102" y="85502"/>
                  <a:pt x="11757" y="85465"/>
                  <a:pt x="15218" y="88962"/>
                </a:cubicBezTo>
                <a:lnTo>
                  <a:pt x="22585" y="96329"/>
                </a:lnTo>
                <a:lnTo>
                  <a:pt x="37319" y="75270"/>
                </a:lnTo>
                <a:cubicBezTo>
                  <a:pt x="40146" y="71214"/>
                  <a:pt x="45727" y="70247"/>
                  <a:pt x="49746" y="73075"/>
                </a:cubicBezTo>
                <a:close/>
                <a:moveTo>
                  <a:pt x="83344" y="35719"/>
                </a:moveTo>
                <a:cubicBezTo>
                  <a:pt x="83344" y="29133"/>
                  <a:pt x="88664" y="23812"/>
                  <a:pt x="95250" y="23812"/>
                </a:cubicBezTo>
                <a:lnTo>
                  <a:pt x="178594" y="23812"/>
                </a:lnTo>
                <a:cubicBezTo>
                  <a:pt x="185179" y="23812"/>
                  <a:pt x="190500" y="29133"/>
                  <a:pt x="190500" y="35719"/>
                </a:cubicBezTo>
                <a:cubicBezTo>
                  <a:pt x="190500" y="42304"/>
                  <a:pt x="185179" y="47625"/>
                  <a:pt x="178594" y="47625"/>
                </a:cubicBezTo>
                <a:lnTo>
                  <a:pt x="95250" y="47625"/>
                </a:lnTo>
                <a:cubicBezTo>
                  <a:pt x="88664" y="47625"/>
                  <a:pt x="83344" y="42304"/>
                  <a:pt x="83344" y="35719"/>
                </a:cubicBezTo>
                <a:close/>
                <a:moveTo>
                  <a:pt x="83344" y="95250"/>
                </a:moveTo>
                <a:cubicBezTo>
                  <a:pt x="83344" y="88664"/>
                  <a:pt x="88664" y="83344"/>
                  <a:pt x="95250" y="83344"/>
                </a:cubicBez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95250" y="107156"/>
                </a:lnTo>
                <a:cubicBezTo>
                  <a:pt x="88664" y="107156"/>
                  <a:pt x="83344" y="101836"/>
                  <a:pt x="83344" y="95250"/>
                </a:cubicBezTo>
                <a:close/>
                <a:moveTo>
                  <a:pt x="59531" y="154781"/>
                </a:moveTo>
                <a:cubicBezTo>
                  <a:pt x="59531" y="148196"/>
                  <a:pt x="64852" y="142875"/>
                  <a:pt x="71438" y="142875"/>
                </a:cubicBez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71438" y="166688"/>
                </a:lnTo>
                <a:cubicBezTo>
                  <a:pt x="64852" y="166688"/>
                  <a:pt x="59531" y="161367"/>
                  <a:pt x="59531" y="154781"/>
                </a:cubicBezTo>
                <a:close/>
                <a:moveTo>
                  <a:pt x="23812" y="139898"/>
                </a:moveTo>
                <a:cubicBezTo>
                  <a:pt x="32027" y="139898"/>
                  <a:pt x="38695" y="146567"/>
                  <a:pt x="38695" y="154781"/>
                </a:cubicBezTo>
                <a:cubicBezTo>
                  <a:pt x="38695" y="162995"/>
                  <a:pt x="32027" y="169664"/>
                  <a:pt x="23812" y="169664"/>
                </a:cubicBezTo>
                <a:cubicBezTo>
                  <a:pt x="15598" y="169664"/>
                  <a:pt x="8930" y="162995"/>
                  <a:pt x="8930" y="154781"/>
                </a:cubicBezTo>
                <a:cubicBezTo>
                  <a:pt x="8930" y="146567"/>
                  <a:pt x="15598" y="139898"/>
                  <a:pt x="23812" y="13989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749415" y="1501141"/>
            <a:ext cx="495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ข้อมูลที่ลงทะเบียน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73190" y="1920241"/>
            <a:ext cx="5133975" cy="685800"/>
          </a:xfrm>
          <a:custGeom>
            <a:avLst/>
            <a:gdLst/>
            <a:ahLst/>
            <a:cxnLst/>
            <a:rect l="l" t="t" r="r" b="b"/>
            <a:pathLst>
              <a:path w="5133975" h="685800">
                <a:moveTo>
                  <a:pt x="0" y="0"/>
                </a:moveTo>
                <a:lnTo>
                  <a:pt x="5133975" y="0"/>
                </a:lnTo>
                <a:lnTo>
                  <a:pt x="5133975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473190" y="1920241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606540" y="2034541"/>
            <a:ext cx="496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Data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606540" y="2301241"/>
            <a:ext cx="495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ข้อมูลที่เปิดเผยสาธารณะ ดาวน์โหลดได้ทันที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473190" y="2720341"/>
            <a:ext cx="5133975" cy="685800"/>
          </a:xfrm>
          <a:custGeom>
            <a:avLst/>
            <a:gdLst/>
            <a:ahLst/>
            <a:cxnLst/>
            <a:rect l="l" t="t" r="r" b="b"/>
            <a:pathLst>
              <a:path w="5133975" h="685800">
                <a:moveTo>
                  <a:pt x="0" y="0"/>
                </a:moveTo>
                <a:lnTo>
                  <a:pt x="5133975" y="0"/>
                </a:lnTo>
                <a:lnTo>
                  <a:pt x="5133975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473190" y="2720341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606540" y="2834641"/>
            <a:ext cx="496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Restricted Data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606540" y="3101341"/>
            <a:ext cx="495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ข้อมูลที่จำกัดการเข้าถึง ต้องขออนุญาต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73190" y="3520446"/>
            <a:ext cx="5133975" cy="685800"/>
          </a:xfrm>
          <a:custGeom>
            <a:avLst/>
            <a:gdLst/>
            <a:ahLst/>
            <a:cxnLst/>
            <a:rect l="l" t="t" r="r" b="b"/>
            <a:pathLst>
              <a:path w="5133975" h="685800">
                <a:moveTo>
                  <a:pt x="0" y="0"/>
                </a:moveTo>
                <a:lnTo>
                  <a:pt x="5133975" y="0"/>
                </a:lnTo>
                <a:lnTo>
                  <a:pt x="5133975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473190" y="3520446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606540" y="3634746"/>
            <a:ext cx="496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Metadata Only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606540" y="3901446"/>
            <a:ext cx="495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ข้อมูลที่มีเฉพาะรายละเอียด ไม่มีไฟล์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00050" y="4640582"/>
            <a:ext cx="11410950" cy="1181100"/>
          </a:xfrm>
          <a:custGeom>
            <a:avLst/>
            <a:gdLst/>
            <a:ahLst/>
            <a:cxnLst/>
            <a:rect l="l" t="t" r="r" b="b"/>
            <a:pathLst>
              <a:path w="11410950" h="1181100">
                <a:moveTo>
                  <a:pt x="0" y="0"/>
                </a:moveTo>
                <a:lnTo>
                  <a:pt x="11410950" y="0"/>
                </a:lnTo>
                <a:lnTo>
                  <a:pt x="11410950" y="1181100"/>
                </a:lnTo>
                <a:lnTo>
                  <a:pt x="0" y="11811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400050" y="4640582"/>
            <a:ext cx="38100" cy="1181100"/>
          </a:xfrm>
          <a:custGeom>
            <a:avLst/>
            <a:gdLst/>
            <a:ahLst/>
            <a:cxnLst/>
            <a:rect l="l" t="t" r="r" b="b"/>
            <a:pathLst>
              <a:path w="38100" h="1181100">
                <a:moveTo>
                  <a:pt x="0" y="0"/>
                </a:moveTo>
                <a:lnTo>
                  <a:pt x="38100" y="0"/>
                </a:lnTo>
                <a:lnTo>
                  <a:pt x="38100" y="1181100"/>
                </a:lnTo>
                <a:lnTo>
                  <a:pt x="0" y="1181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60797" y="4831082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03640" y="-6329"/>
                </a:moveTo>
                <a:cubicBezTo>
                  <a:pt x="102267" y="-9008"/>
                  <a:pt x="99488" y="-10716"/>
                  <a:pt x="96474" y="-10716"/>
                </a:cubicBezTo>
                <a:cubicBezTo>
                  <a:pt x="93460" y="-10716"/>
                  <a:pt x="90681" y="-9008"/>
                  <a:pt x="89308" y="-6329"/>
                </a:cubicBezTo>
                <a:lnTo>
                  <a:pt x="64662" y="41958"/>
                </a:lnTo>
                <a:lnTo>
                  <a:pt x="11117" y="50464"/>
                </a:lnTo>
                <a:cubicBezTo>
                  <a:pt x="8137" y="50933"/>
                  <a:pt x="5659" y="53042"/>
                  <a:pt x="4722" y="55922"/>
                </a:cubicBezTo>
                <a:cubicBezTo>
                  <a:pt x="3784" y="58802"/>
                  <a:pt x="4554" y="61950"/>
                  <a:pt x="6664" y="64093"/>
                </a:cubicBezTo>
                <a:lnTo>
                  <a:pt x="44972" y="102435"/>
                </a:lnTo>
                <a:lnTo>
                  <a:pt x="36534" y="155979"/>
                </a:lnTo>
                <a:cubicBezTo>
                  <a:pt x="36065" y="158960"/>
                  <a:pt x="37304" y="161973"/>
                  <a:pt x="39748" y="163748"/>
                </a:cubicBezTo>
                <a:cubicBezTo>
                  <a:pt x="42193" y="165523"/>
                  <a:pt x="45407" y="165791"/>
                  <a:pt x="48120" y="164418"/>
                </a:cubicBezTo>
                <a:lnTo>
                  <a:pt x="96474" y="139839"/>
                </a:lnTo>
                <a:lnTo>
                  <a:pt x="144795" y="164418"/>
                </a:lnTo>
                <a:cubicBezTo>
                  <a:pt x="147474" y="165791"/>
                  <a:pt x="150722" y="165523"/>
                  <a:pt x="153166" y="163748"/>
                </a:cubicBezTo>
                <a:cubicBezTo>
                  <a:pt x="155611" y="161973"/>
                  <a:pt x="156850" y="158993"/>
                  <a:pt x="156381" y="155979"/>
                </a:cubicBezTo>
                <a:lnTo>
                  <a:pt x="147909" y="102435"/>
                </a:lnTo>
                <a:lnTo>
                  <a:pt x="186217" y="64093"/>
                </a:lnTo>
                <a:cubicBezTo>
                  <a:pt x="188361" y="61950"/>
                  <a:pt x="189097" y="58802"/>
                  <a:pt x="188160" y="55922"/>
                </a:cubicBezTo>
                <a:cubicBezTo>
                  <a:pt x="187222" y="53042"/>
                  <a:pt x="184778" y="50933"/>
                  <a:pt x="181764" y="50464"/>
                </a:cubicBezTo>
                <a:lnTo>
                  <a:pt x="128253" y="41958"/>
                </a:lnTo>
                <a:lnTo>
                  <a:pt x="103640" y="-6329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923925" y="4792982"/>
            <a:ext cx="10972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ความสำคัญของ GD Catalog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47700" y="5204464"/>
            <a:ext cx="1541383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รู้ว่ามีข้อมูลอะไรบ้าง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47700" y="5478782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แม้ข้อมูลจะไม่เปิด แต่รู้ว่าหน่วยงานไหนมีข้อมูลอะไร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444960" y="5204464"/>
            <a:ext cx="1554123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ติดต่อเจ้าของข้อมูล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444960" y="5478782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มีข้อมูลติดต่อ ช่องทางการขอใช้ข้อมูล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242221" y="5204464"/>
            <a:ext cx="1214080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 ลดการซ้ำซ้อน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242221" y="5478782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หน่วยงานรู้ว่าหน่วยอื่นมีข้อมูลอะไรแล้ว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6096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ช่องทางเข้าถึงข้อมูล (Access Pathways)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6010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Three Types of Data Access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8620" y="1379220"/>
            <a:ext cx="3644265" cy="3444240"/>
          </a:xfrm>
          <a:custGeom>
            <a:avLst/>
            <a:gdLst/>
            <a:ahLst/>
            <a:cxnLst/>
            <a:rect l="l" t="t" r="r" b="b"/>
            <a:pathLst>
              <a:path w="3644265" h="3444240">
                <a:moveTo>
                  <a:pt x="0" y="0"/>
                </a:moveTo>
                <a:lnTo>
                  <a:pt x="3644265" y="0"/>
                </a:lnTo>
                <a:lnTo>
                  <a:pt x="3644265" y="3444240"/>
                </a:lnTo>
                <a:lnTo>
                  <a:pt x="0" y="34442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1828800" y="1615446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2081212" y="1824996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85725" y="64294"/>
                </a:moveTo>
                <a:cubicBezTo>
                  <a:pt x="85725" y="40652"/>
                  <a:pt x="104946" y="21431"/>
                  <a:pt x="128588" y="21431"/>
                </a:cubicBezTo>
                <a:cubicBezTo>
                  <a:pt x="149818" y="21431"/>
                  <a:pt x="167432" y="36835"/>
                  <a:pt x="170847" y="57128"/>
                </a:cubicBezTo>
                <a:cubicBezTo>
                  <a:pt x="172789" y="68781"/>
                  <a:pt x="183840" y="76684"/>
                  <a:pt x="195560" y="74741"/>
                </a:cubicBezTo>
                <a:cubicBezTo>
                  <a:pt x="207280" y="72799"/>
                  <a:pt x="215116" y="61749"/>
                  <a:pt x="213174" y="50029"/>
                </a:cubicBezTo>
                <a:cubicBezTo>
                  <a:pt x="206343" y="9443"/>
                  <a:pt x="171115" y="-21431"/>
                  <a:pt x="128588" y="-21431"/>
                </a:cubicBezTo>
                <a:cubicBezTo>
                  <a:pt x="81238" y="-21431"/>
                  <a:pt x="42863" y="16944"/>
                  <a:pt x="42863" y="64294"/>
                </a:cubicBezTo>
                <a:lnTo>
                  <a:pt x="42863" y="107156"/>
                </a:lnTo>
                <a:cubicBezTo>
                  <a:pt x="19221" y="107156"/>
                  <a:pt x="0" y="126377"/>
                  <a:pt x="0" y="150019"/>
                </a:cubicBezTo>
                <a:lnTo>
                  <a:pt x="0" y="300038"/>
                </a:lnTo>
                <a:cubicBezTo>
                  <a:pt x="0" y="323679"/>
                  <a:pt x="19221" y="342900"/>
                  <a:pt x="42863" y="342900"/>
                </a:cubicBezTo>
                <a:lnTo>
                  <a:pt x="214313" y="342900"/>
                </a:lnTo>
                <a:cubicBezTo>
                  <a:pt x="237954" y="342900"/>
                  <a:pt x="257175" y="323679"/>
                  <a:pt x="257175" y="300038"/>
                </a:cubicBezTo>
                <a:lnTo>
                  <a:pt x="257175" y="150019"/>
                </a:lnTo>
                <a:cubicBezTo>
                  <a:pt x="257175" y="126377"/>
                  <a:pt x="237954" y="107156"/>
                  <a:pt x="214313" y="107156"/>
                </a:cubicBezTo>
                <a:lnTo>
                  <a:pt x="85725" y="107156"/>
                </a:lnTo>
                <a:lnTo>
                  <a:pt x="85725" y="6429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67690" y="2491746"/>
            <a:ext cx="3286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Open Data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6740" y="2834525"/>
            <a:ext cx="3248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ข้อมูลเปิดเผยสาธารณะ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43890" y="32536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91540" y="3215525"/>
            <a:ext cx="819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เข้าถึงได้ทันที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43890" y="35584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91540" y="3520325"/>
            <a:ext cx="101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ไม่ต้องขออนุญาต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43890" y="3863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91540" y="3825125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ดาวน์โหลดผ่าน data.go.th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3890" y="4168025"/>
            <a:ext cx="3152775" cy="419100"/>
          </a:xfrm>
          <a:custGeom>
            <a:avLst/>
            <a:gdLst/>
            <a:ahLst/>
            <a:cxnLst/>
            <a:rect l="l" t="t" r="r" b="b"/>
            <a:pathLst>
              <a:path w="3152775" h="419100">
                <a:moveTo>
                  <a:pt x="0" y="0"/>
                </a:moveTo>
                <a:lnTo>
                  <a:pt x="3152775" y="0"/>
                </a:lnTo>
                <a:lnTo>
                  <a:pt x="3152775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43890" y="4168025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77240" y="4282325"/>
            <a:ext cx="2971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สถิติประชากร ข้อมูลภูมิอากาศ แผนที่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274820" y="1379220"/>
            <a:ext cx="3644265" cy="3444240"/>
          </a:xfrm>
          <a:custGeom>
            <a:avLst/>
            <a:gdLst/>
            <a:ahLst/>
            <a:cxnLst/>
            <a:rect l="l" t="t" r="r" b="b"/>
            <a:pathLst>
              <a:path w="3644265" h="3444240">
                <a:moveTo>
                  <a:pt x="0" y="0"/>
                </a:moveTo>
                <a:lnTo>
                  <a:pt x="3644265" y="0"/>
                </a:lnTo>
                <a:lnTo>
                  <a:pt x="3644265" y="3444240"/>
                </a:lnTo>
                <a:lnTo>
                  <a:pt x="0" y="34442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5715000" y="1615446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881688" y="1824996"/>
            <a:ext cx="428625" cy="342900"/>
          </a:xfrm>
          <a:custGeom>
            <a:avLst/>
            <a:gdLst/>
            <a:ahLst/>
            <a:cxnLst/>
            <a:rect l="l" t="t" r="r" b="b"/>
            <a:pathLst>
              <a:path w="428625" h="342900">
                <a:moveTo>
                  <a:pt x="42929" y="42863"/>
                </a:moveTo>
                <a:cubicBezTo>
                  <a:pt x="42929" y="19221"/>
                  <a:pt x="62151" y="0"/>
                  <a:pt x="85792" y="0"/>
                </a:cubicBezTo>
                <a:lnTo>
                  <a:pt x="185916" y="0"/>
                </a:lnTo>
                <a:cubicBezTo>
                  <a:pt x="197301" y="0"/>
                  <a:pt x="208218" y="4487"/>
                  <a:pt x="216255" y="12524"/>
                </a:cubicBezTo>
                <a:lnTo>
                  <a:pt x="287514" y="83917"/>
                </a:lnTo>
                <a:cubicBezTo>
                  <a:pt x="295550" y="91953"/>
                  <a:pt x="300038" y="102870"/>
                  <a:pt x="300038" y="114255"/>
                </a:cubicBezTo>
                <a:lnTo>
                  <a:pt x="300038" y="179554"/>
                </a:lnTo>
                <a:lnTo>
                  <a:pt x="211634" y="267958"/>
                </a:lnTo>
                <a:lnTo>
                  <a:pt x="183438" y="267958"/>
                </a:lnTo>
                <a:lnTo>
                  <a:pt x="172656" y="232060"/>
                </a:lnTo>
                <a:cubicBezTo>
                  <a:pt x="169508" y="221546"/>
                  <a:pt x="159864" y="214379"/>
                  <a:pt x="148880" y="214379"/>
                </a:cubicBezTo>
                <a:cubicBezTo>
                  <a:pt x="141312" y="214379"/>
                  <a:pt x="134213" y="217795"/>
                  <a:pt x="129525" y="223689"/>
                </a:cubicBezTo>
                <a:lnTo>
                  <a:pt x="89275" y="273918"/>
                </a:lnTo>
                <a:cubicBezTo>
                  <a:pt x="83716" y="280816"/>
                  <a:pt x="84854" y="290996"/>
                  <a:pt x="91753" y="296488"/>
                </a:cubicBezTo>
                <a:cubicBezTo>
                  <a:pt x="98651" y="301980"/>
                  <a:pt x="108831" y="300908"/>
                  <a:pt x="114322" y="293943"/>
                </a:cubicBezTo>
                <a:lnTo>
                  <a:pt x="145866" y="254563"/>
                </a:lnTo>
                <a:lnTo>
                  <a:pt x="156046" y="288518"/>
                </a:lnTo>
                <a:cubicBezTo>
                  <a:pt x="158055" y="295349"/>
                  <a:pt x="164351" y="299971"/>
                  <a:pt x="171450" y="299971"/>
                </a:cubicBezTo>
                <a:lnTo>
                  <a:pt x="192546" y="299971"/>
                </a:lnTo>
                <a:cubicBezTo>
                  <a:pt x="191944" y="302047"/>
                  <a:pt x="191408" y="304190"/>
                  <a:pt x="191006" y="306333"/>
                </a:cubicBezTo>
                <a:lnTo>
                  <a:pt x="183706" y="342833"/>
                </a:lnTo>
                <a:lnTo>
                  <a:pt x="85792" y="342833"/>
                </a:lnTo>
                <a:cubicBezTo>
                  <a:pt x="62151" y="342833"/>
                  <a:pt x="42929" y="323612"/>
                  <a:pt x="42929" y="299971"/>
                </a:cubicBezTo>
                <a:lnTo>
                  <a:pt x="42929" y="42796"/>
                </a:lnTo>
                <a:close/>
                <a:moveTo>
                  <a:pt x="182233" y="39179"/>
                </a:moveTo>
                <a:lnTo>
                  <a:pt x="182233" y="101798"/>
                </a:lnTo>
                <a:cubicBezTo>
                  <a:pt x="182233" y="110706"/>
                  <a:pt x="189399" y="117872"/>
                  <a:pt x="198306" y="117872"/>
                </a:cubicBezTo>
                <a:lnTo>
                  <a:pt x="260925" y="117872"/>
                </a:lnTo>
                <a:lnTo>
                  <a:pt x="182233" y="39179"/>
                </a:lnTo>
                <a:close/>
                <a:moveTo>
                  <a:pt x="222550" y="312695"/>
                </a:moveTo>
                <a:cubicBezTo>
                  <a:pt x="224224" y="304391"/>
                  <a:pt x="228310" y="296756"/>
                  <a:pt x="234270" y="290795"/>
                </a:cubicBezTo>
                <a:lnTo>
                  <a:pt x="313901" y="211165"/>
                </a:lnTo>
                <a:lnTo>
                  <a:pt x="367479" y="264743"/>
                </a:lnTo>
                <a:lnTo>
                  <a:pt x="287848" y="344373"/>
                </a:lnTo>
                <a:cubicBezTo>
                  <a:pt x="281888" y="350334"/>
                  <a:pt x="274253" y="354419"/>
                  <a:pt x="265948" y="356094"/>
                </a:cubicBezTo>
                <a:lnTo>
                  <a:pt x="226033" y="364063"/>
                </a:lnTo>
                <a:cubicBezTo>
                  <a:pt x="225430" y="364197"/>
                  <a:pt x="224760" y="364264"/>
                  <a:pt x="224091" y="364264"/>
                </a:cubicBezTo>
                <a:cubicBezTo>
                  <a:pt x="218733" y="364264"/>
                  <a:pt x="214313" y="359911"/>
                  <a:pt x="214313" y="354486"/>
                </a:cubicBezTo>
                <a:cubicBezTo>
                  <a:pt x="214313" y="353817"/>
                  <a:pt x="214379" y="353214"/>
                  <a:pt x="214513" y="352544"/>
                </a:cubicBezTo>
                <a:lnTo>
                  <a:pt x="222483" y="312628"/>
                </a:lnTo>
                <a:close/>
                <a:moveTo>
                  <a:pt x="401903" y="230319"/>
                </a:moveTo>
                <a:lnTo>
                  <a:pt x="382615" y="249607"/>
                </a:lnTo>
                <a:lnTo>
                  <a:pt x="329037" y="196029"/>
                </a:lnTo>
                <a:lnTo>
                  <a:pt x="348325" y="176741"/>
                </a:lnTo>
                <a:cubicBezTo>
                  <a:pt x="363126" y="161940"/>
                  <a:pt x="387102" y="161940"/>
                  <a:pt x="401903" y="176741"/>
                </a:cubicBezTo>
                <a:cubicBezTo>
                  <a:pt x="416704" y="191542"/>
                  <a:pt x="416704" y="215518"/>
                  <a:pt x="401903" y="23031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4453890" y="2491746"/>
            <a:ext cx="3286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Request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472940" y="2834525"/>
            <a:ext cx="3248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ขอตาม พ.ร.บ.ข้อมูลข่าวสาร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530090" y="32536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4777740" y="3215525"/>
            <a:ext cx="118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ยื่นคำร้องเป็นหนังสือ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530090" y="35584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4777740" y="3520325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หน่วยงานพิจารณา 15-30 วัน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530090" y="3863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4777740" y="3825125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อาจมีค่าใช้จ่าย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530090" y="4168025"/>
            <a:ext cx="3152775" cy="419100"/>
          </a:xfrm>
          <a:custGeom>
            <a:avLst/>
            <a:gdLst/>
            <a:ahLst/>
            <a:cxnLst/>
            <a:rect l="l" t="t" r="r" b="b"/>
            <a:pathLst>
              <a:path w="3152775" h="419100">
                <a:moveTo>
                  <a:pt x="0" y="0"/>
                </a:moveTo>
                <a:lnTo>
                  <a:pt x="3152775" y="0"/>
                </a:lnTo>
                <a:lnTo>
                  <a:pt x="3152775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4530090" y="4168025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663440" y="4282325"/>
            <a:ext cx="2971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รายงานการประชุม สถิติการให้บริการ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161020" y="1379220"/>
            <a:ext cx="3644265" cy="3444240"/>
          </a:xfrm>
          <a:custGeom>
            <a:avLst/>
            <a:gdLst/>
            <a:ahLst/>
            <a:cxnLst/>
            <a:rect l="l" t="t" r="r" b="b"/>
            <a:pathLst>
              <a:path w="3644265" h="3444240">
                <a:moveTo>
                  <a:pt x="0" y="0"/>
                </a:moveTo>
                <a:lnTo>
                  <a:pt x="3644265" y="0"/>
                </a:lnTo>
                <a:lnTo>
                  <a:pt x="3644265" y="3444240"/>
                </a:lnTo>
                <a:lnTo>
                  <a:pt x="0" y="34442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9601200" y="1615446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9853613" y="1824996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85725" y="64294"/>
                </a:moveTo>
                <a:lnTo>
                  <a:pt x="85725" y="107156"/>
                </a:lnTo>
                <a:lnTo>
                  <a:pt x="171450" y="107156"/>
                </a:lnTo>
                <a:lnTo>
                  <a:pt x="171450" y="64294"/>
                </a:lnTo>
                <a:cubicBezTo>
                  <a:pt x="171450" y="40652"/>
                  <a:pt x="152229" y="21431"/>
                  <a:pt x="128588" y="21431"/>
                </a:cubicBezTo>
                <a:cubicBezTo>
                  <a:pt x="104946" y="21431"/>
                  <a:pt x="85725" y="40652"/>
                  <a:pt x="85725" y="64294"/>
                </a:cubicBezTo>
                <a:close/>
                <a:moveTo>
                  <a:pt x="42863" y="107156"/>
                </a:moveTo>
                <a:lnTo>
                  <a:pt x="42863" y="64294"/>
                </a:lnTo>
                <a:cubicBezTo>
                  <a:pt x="42863" y="16944"/>
                  <a:pt x="81238" y="-21431"/>
                  <a:pt x="128588" y="-21431"/>
                </a:cubicBezTo>
                <a:cubicBezTo>
                  <a:pt x="175937" y="-21431"/>
                  <a:pt x="214313" y="16944"/>
                  <a:pt x="214313" y="64294"/>
                </a:cubicBezTo>
                <a:lnTo>
                  <a:pt x="214313" y="107156"/>
                </a:lnTo>
                <a:cubicBezTo>
                  <a:pt x="237954" y="107156"/>
                  <a:pt x="257175" y="126377"/>
                  <a:pt x="257175" y="150019"/>
                </a:cubicBezTo>
                <a:lnTo>
                  <a:pt x="257175" y="300038"/>
                </a:lnTo>
                <a:cubicBezTo>
                  <a:pt x="257175" y="323679"/>
                  <a:pt x="237954" y="342900"/>
                  <a:pt x="214313" y="342900"/>
                </a:cubicBezTo>
                <a:lnTo>
                  <a:pt x="42863" y="342900"/>
                </a:lnTo>
                <a:cubicBezTo>
                  <a:pt x="19221" y="342900"/>
                  <a:pt x="0" y="323679"/>
                  <a:pt x="0" y="300038"/>
                </a:cubicBezTo>
                <a:lnTo>
                  <a:pt x="0" y="150019"/>
                </a:lnTo>
                <a:cubicBezTo>
                  <a:pt x="0" y="126377"/>
                  <a:pt x="19221" y="107156"/>
                  <a:pt x="42863" y="10715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340090" y="2491746"/>
            <a:ext cx="3286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Restricted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359140" y="2834525"/>
            <a:ext cx="3248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ข้อมูลจำกัดการเข้าถึง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416290" y="32536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8663940" y="3215525"/>
            <a:ext cx="103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ต้องมี MOU/NDA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416290" y="35584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8663940" y="3520325"/>
            <a:ext cx="128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ระบุวัตถุประสงค์ชัดเจน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416290" y="3863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8663940" y="3825125"/>
            <a:ext cx="1123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มีเงื่อนไขการใช้งาน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416290" y="4168025"/>
            <a:ext cx="3152775" cy="419100"/>
          </a:xfrm>
          <a:custGeom>
            <a:avLst/>
            <a:gdLst/>
            <a:ahLst/>
            <a:cxnLst/>
            <a:rect l="l" t="t" r="r" b="b"/>
            <a:pathLst>
              <a:path w="3152775" h="419100">
                <a:moveTo>
                  <a:pt x="0" y="0"/>
                </a:moveTo>
                <a:lnTo>
                  <a:pt x="3152775" y="0"/>
                </a:lnTo>
                <a:lnTo>
                  <a:pt x="3152775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8416290" y="4168025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8549640" y="4282325"/>
            <a:ext cx="2971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ข้อมูลส่วนบุคคล ข้อมูลความมั่นคง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00050" y="5059561"/>
            <a:ext cx="11410950" cy="1371600"/>
          </a:xfrm>
          <a:custGeom>
            <a:avLst/>
            <a:gdLst/>
            <a:ahLst/>
            <a:cxnLst/>
            <a:rect l="l" t="t" r="r" b="b"/>
            <a:pathLst>
              <a:path w="11410950" h="1371600">
                <a:moveTo>
                  <a:pt x="0" y="0"/>
                </a:moveTo>
                <a:lnTo>
                  <a:pt x="11410950" y="0"/>
                </a:lnTo>
                <a:lnTo>
                  <a:pt x="1141095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400050" y="5059561"/>
            <a:ext cx="38100" cy="1371600"/>
          </a:xfrm>
          <a:custGeom>
            <a:avLst/>
            <a:gdLst/>
            <a:ahLst/>
            <a:cxnLst/>
            <a:rect l="l" t="t" r="r" b="b"/>
            <a:pathLst>
              <a:path w="38100" h="1371600">
                <a:moveTo>
                  <a:pt x="0" y="0"/>
                </a:moveTo>
                <a:lnTo>
                  <a:pt x="38100" y="0"/>
                </a:lnTo>
                <a:lnTo>
                  <a:pt x="381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692944" y="5250061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923925" y="5211961"/>
            <a:ext cx="10972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47700" y="5623443"/>
            <a:ext cx="1292781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เปิดเผยเป็นหลัก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47700" y="5897761"/>
            <a:ext cx="36385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ตาม พ.ร.บ.ข้อมูลข่าวสาร ข้อมูลภาครัฐต้องเปิดเผย เว้นแต่มีข้อยกเว้น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4444960" y="5623443"/>
            <a:ext cx="1314688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ระบุวัตถุประสงค์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4444960" y="5897761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ยิ่งระบุวัตถุประสงค์ชัดเจน ยิ่งมีโอกาสได้รับข้อมูลมากขึ้น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242221" y="5623443"/>
            <a:ext cx="1490186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 เริ่มจาก Open Data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242221" y="5897761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ค้นหาข้อมูลเปิดก่อนเสมอ อาจมีข้อมูลที่ต้องการแล้ว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58959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การขอข้อมูลตาม พ.ร.บ.ข้อมูลข่าวสาร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5810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Official Information Act B.E. 2540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8620" y="1303020"/>
            <a:ext cx="6749415" cy="3063240"/>
          </a:xfrm>
          <a:custGeom>
            <a:avLst/>
            <a:gdLst/>
            <a:ahLst/>
            <a:cxnLst/>
            <a:rect l="l" t="t" r="r" b="b"/>
            <a:pathLst>
              <a:path w="6749415" h="3063240">
                <a:moveTo>
                  <a:pt x="0" y="0"/>
                </a:moveTo>
                <a:lnTo>
                  <a:pt x="6749415" y="0"/>
                </a:lnTo>
                <a:lnTo>
                  <a:pt x="6749415" y="3063240"/>
                </a:lnTo>
                <a:lnTo>
                  <a:pt x="0" y="30632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98646" y="1516382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63103" y="57076"/>
                </a:moveTo>
                <a:lnTo>
                  <a:pt x="56145" y="50118"/>
                </a:lnTo>
                <a:cubicBezTo>
                  <a:pt x="51495" y="45467"/>
                  <a:pt x="51495" y="37914"/>
                  <a:pt x="56145" y="33263"/>
                </a:cubicBezTo>
                <a:lnTo>
                  <a:pt x="98822" y="-9451"/>
                </a:lnTo>
                <a:cubicBezTo>
                  <a:pt x="103473" y="-14101"/>
                  <a:pt x="111026" y="-14101"/>
                  <a:pt x="115677" y="-9451"/>
                </a:cubicBezTo>
                <a:lnTo>
                  <a:pt x="122634" y="-2456"/>
                </a:lnTo>
                <a:cubicBezTo>
                  <a:pt x="127285" y="2195"/>
                  <a:pt x="127285" y="9748"/>
                  <a:pt x="122634" y="14399"/>
                </a:cubicBezTo>
                <a:lnTo>
                  <a:pt x="79958" y="57076"/>
                </a:lnTo>
                <a:cubicBezTo>
                  <a:pt x="75307" y="61726"/>
                  <a:pt x="67754" y="61726"/>
                  <a:pt x="63103" y="57076"/>
                </a:cubicBezTo>
                <a:close/>
                <a:moveTo>
                  <a:pt x="102691" y="78767"/>
                </a:moveTo>
                <a:lnTo>
                  <a:pt x="91008" y="67084"/>
                </a:lnTo>
                <a:lnTo>
                  <a:pt x="132680" y="25412"/>
                </a:lnTo>
                <a:lnTo>
                  <a:pt x="177105" y="69838"/>
                </a:lnTo>
                <a:lnTo>
                  <a:pt x="135434" y="111509"/>
                </a:lnTo>
                <a:lnTo>
                  <a:pt x="123751" y="99826"/>
                </a:lnTo>
                <a:lnTo>
                  <a:pt x="37430" y="186147"/>
                </a:lnTo>
                <a:cubicBezTo>
                  <a:pt x="31626" y="191951"/>
                  <a:pt x="22213" y="191951"/>
                  <a:pt x="16371" y="186147"/>
                </a:cubicBezTo>
                <a:cubicBezTo>
                  <a:pt x="10530" y="180342"/>
                  <a:pt x="10567" y="170929"/>
                  <a:pt x="16371" y="165088"/>
                </a:cubicBezTo>
                <a:lnTo>
                  <a:pt x="102691" y="78767"/>
                </a:lnTo>
                <a:close/>
                <a:moveTo>
                  <a:pt x="145442" y="139378"/>
                </a:moveTo>
                <a:cubicBezTo>
                  <a:pt x="140791" y="134727"/>
                  <a:pt x="140791" y="127174"/>
                  <a:pt x="145442" y="122523"/>
                </a:cubicBezTo>
                <a:lnTo>
                  <a:pt x="188119" y="79846"/>
                </a:lnTo>
                <a:cubicBezTo>
                  <a:pt x="192770" y="75195"/>
                  <a:pt x="200323" y="75195"/>
                  <a:pt x="204974" y="79846"/>
                </a:cubicBezTo>
                <a:lnTo>
                  <a:pt x="211931" y="86804"/>
                </a:lnTo>
                <a:cubicBezTo>
                  <a:pt x="216582" y="91455"/>
                  <a:pt x="216582" y="99008"/>
                  <a:pt x="211931" y="103659"/>
                </a:cubicBezTo>
                <a:lnTo>
                  <a:pt x="169255" y="146372"/>
                </a:lnTo>
                <a:cubicBezTo>
                  <a:pt x="164604" y="151023"/>
                  <a:pt x="157051" y="151023"/>
                  <a:pt x="152400" y="146372"/>
                </a:cubicBezTo>
                <a:lnTo>
                  <a:pt x="145442" y="139415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882015" y="1501146"/>
            <a:ext cx="615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6740" y="1920246"/>
            <a:ext cx="6353175" cy="609600"/>
          </a:xfrm>
          <a:custGeom>
            <a:avLst/>
            <a:gdLst/>
            <a:ahLst/>
            <a:cxnLst/>
            <a:rect l="l" t="t" r="r" b="b"/>
            <a:pathLst>
              <a:path w="6353175" h="609600">
                <a:moveTo>
                  <a:pt x="0" y="0"/>
                </a:moveTo>
                <a:lnTo>
                  <a:pt x="6353175" y="0"/>
                </a:lnTo>
                <a:lnTo>
                  <a:pt x="6353175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681990" y="2072646"/>
            <a:ext cx="6162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"เปิดเผยเป็นหลัก ปกปิดเป็นข้อยกเว้น"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86740" y="26821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48640" y="2682125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05840" y="2682125"/>
            <a:ext cx="2400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สิทธิของประชาชน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005840" y="2910725"/>
            <a:ext cx="2390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มีสิทธิรู้ข้อมูลข่าวสารของราชการ (มาตรา 5)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86740" y="32155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548640" y="3215525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05840" y="3215525"/>
            <a:ext cx="2914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หน้าที่ของหน่วยงาน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05840" y="3444125"/>
            <a:ext cx="290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ต้องจัดทำข้อมูลข่าวสารให้ประชาชนเข้าถึง (มาตรา 7)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86740" y="37489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48640" y="3748925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05840" y="3748925"/>
            <a:ext cx="2495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ข้อยกเว้น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05840" y="3977525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ข้อมูลที่ไม่ต้องเปิดเผย 14 ประเภท (มาตรา 14)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88620" y="4533781"/>
            <a:ext cx="6749415" cy="1615440"/>
          </a:xfrm>
          <a:custGeom>
            <a:avLst/>
            <a:gdLst/>
            <a:ahLst/>
            <a:cxnLst/>
            <a:rect l="l" t="t" r="r" b="b"/>
            <a:pathLst>
              <a:path w="6749415" h="1615440">
                <a:moveTo>
                  <a:pt x="0" y="0"/>
                </a:moveTo>
                <a:lnTo>
                  <a:pt x="6749415" y="0"/>
                </a:lnTo>
                <a:lnTo>
                  <a:pt x="6749415" y="1615440"/>
                </a:lnTo>
                <a:lnTo>
                  <a:pt x="0" y="16154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10553" y="474714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882015" y="4731907"/>
            <a:ext cx="615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ข้อมูลที่ไม่ต้องเปิดเผย (ตัวอย่าง)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24840" y="5189107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853440" y="5151007"/>
            <a:ext cx="1028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ความมั่นคงของรัฐ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859530" y="5189107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4088130" y="5151007"/>
            <a:ext cx="1590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ความสัมพันธ์ระหว่างประเทศ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4840" y="5493907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53440" y="5455807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ความลับทางการค้า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859530" y="5493907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088130" y="5455807"/>
            <a:ext cx="942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ข้อมูลส่วนบุคคล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24840" y="5798707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853440" y="5760607"/>
            <a:ext cx="790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การดำเนินคดี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859530" y="5798707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38100" y="28575"/>
                </a:moveTo>
                <a:lnTo>
                  <a:pt x="38100" y="47625"/>
                </a:lnTo>
                <a:lnTo>
                  <a:pt x="76200" y="47625"/>
                </a:lnTo>
                <a:lnTo>
                  <a:pt x="76200" y="28575"/>
                </a:lnTo>
                <a:cubicBezTo>
                  <a:pt x="76200" y="18068"/>
                  <a:pt x="67657" y="9525"/>
                  <a:pt x="57150" y="9525"/>
                </a:cubicBezTo>
                <a:cubicBezTo>
                  <a:pt x="46643" y="9525"/>
                  <a:pt x="38100" y="18068"/>
                  <a:pt x="38100" y="28575"/>
                </a:cubicBezTo>
                <a:close/>
                <a:moveTo>
                  <a:pt x="19050" y="47625"/>
                </a:moveTo>
                <a:lnTo>
                  <a:pt x="19050" y="28575"/>
                </a:lnTo>
                <a:cubicBezTo>
                  <a:pt x="19050" y="7531"/>
                  <a:pt x="36106" y="-9525"/>
                  <a:pt x="57150" y="-9525"/>
                </a:cubicBezTo>
                <a:cubicBezTo>
                  <a:pt x="78194" y="-9525"/>
                  <a:pt x="95250" y="7531"/>
                  <a:pt x="95250" y="28575"/>
                </a:cubicBezTo>
                <a:lnTo>
                  <a:pt x="95250" y="47625"/>
                </a:lnTo>
                <a:cubicBezTo>
                  <a:pt x="105757" y="47625"/>
                  <a:pt x="114300" y="56168"/>
                  <a:pt x="114300" y="666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66675"/>
                </a:lnTo>
                <a:cubicBezTo>
                  <a:pt x="0" y="56168"/>
                  <a:pt x="8543" y="47625"/>
                  <a:pt x="19050" y="476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4088130" y="5760607"/>
            <a:ext cx="114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ความลับทางวิชาชีพ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383780" y="1303020"/>
            <a:ext cx="4415790" cy="2834640"/>
          </a:xfrm>
          <a:custGeom>
            <a:avLst/>
            <a:gdLst/>
            <a:ahLst/>
            <a:cxnLst/>
            <a:rect l="l" t="t" r="r" b="b"/>
            <a:pathLst>
              <a:path w="4415790" h="2834640">
                <a:moveTo>
                  <a:pt x="0" y="0"/>
                </a:moveTo>
                <a:lnTo>
                  <a:pt x="4415790" y="0"/>
                </a:lnTo>
                <a:lnTo>
                  <a:pt x="4415790" y="2834640"/>
                </a:lnTo>
                <a:lnTo>
                  <a:pt x="0" y="28346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7629525" y="1516382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7877175" y="1501146"/>
            <a:ext cx="3819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กระบวนการขอข้อมูล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581900" y="192024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7548563" y="1920246"/>
            <a:ext cx="447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077200" y="1920246"/>
            <a:ext cx="1666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ยื่นคำร้อง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077200" y="2148846"/>
            <a:ext cx="1657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เป็นหนังสือหรืออิเล็กทรอนิกส์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581900" y="245364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7548563" y="2453646"/>
            <a:ext cx="447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077200" y="2453646"/>
            <a:ext cx="1819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พิจารณา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077200" y="2682246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ภายใน 15 วัน (ขยายได้อีก 15 วัน)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581900" y="298704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7548563" y="2987046"/>
            <a:ext cx="447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077200" y="2987046"/>
            <a:ext cx="1543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แจ้งผล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077200" y="3215646"/>
            <a:ext cx="1533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อนุมัติ/ปฏิเสธ พร้อมเหตุผล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581900" y="352044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7548563" y="3520446"/>
            <a:ext cx="447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077200" y="3520446"/>
            <a:ext cx="140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อุทธรณ์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077200" y="3749046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ถ้าไม่เห็นด้วย อุทธรณ์ได้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395210" y="4297682"/>
            <a:ext cx="4419600" cy="990600"/>
          </a:xfrm>
          <a:custGeom>
            <a:avLst/>
            <a:gdLst/>
            <a:ahLst/>
            <a:cxnLst/>
            <a:rect l="l" t="t" r="r" b="b"/>
            <a:pathLst>
              <a:path w="4419600" h="990600">
                <a:moveTo>
                  <a:pt x="0" y="0"/>
                </a:moveTo>
                <a:lnTo>
                  <a:pt x="4419600" y="0"/>
                </a:lnTo>
                <a:lnTo>
                  <a:pt x="44196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Shape 56"/>
          <p:cNvSpPr/>
          <p:nvPr/>
        </p:nvSpPr>
        <p:spPr>
          <a:xfrm>
            <a:off x="7395210" y="4297682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7566660" y="4465318"/>
            <a:ext cx="35635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ที่มา: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7566660" y="4716782"/>
            <a:ext cx="4162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oic.go.th - สำนักงานคณะกรรมการข้อมูลข่าวสารของราชการ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7566660" y="4983482"/>
            <a:ext cx="4152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พ.ร.บ.ข้อมูลข่าวสารของราชการ พ.ศ. 2540 และแก้ไขเพิ่มเติม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9116" y="359116"/>
            <a:ext cx="574586" cy="574586"/>
          </a:xfrm>
          <a:custGeom>
            <a:avLst/>
            <a:gdLst/>
            <a:ahLst/>
            <a:cxnLst/>
            <a:rect l="l" t="t" r="r" b="b"/>
            <a:pathLst>
              <a:path w="574586" h="574586">
                <a:moveTo>
                  <a:pt x="0" y="0"/>
                </a:moveTo>
                <a:lnTo>
                  <a:pt x="574586" y="0"/>
                </a:lnTo>
                <a:lnTo>
                  <a:pt x="574586" y="574586"/>
                </a:lnTo>
                <a:lnTo>
                  <a:pt x="0" y="574586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05249" y="359116"/>
            <a:ext cx="682321" cy="5745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97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77349" y="359116"/>
            <a:ext cx="3267959" cy="3591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45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 Access Checklist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77349" y="754144"/>
            <a:ext cx="318715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Systematic Approach to Data Access</a:t>
            </a:r>
            <a:endParaRPr lang="en-US" sz="1600" dirty="0"/>
          </a:p>
        </p:txBody>
      </p:sp>
      <p:graphicFrame>
        <p:nvGraphicFramePr>
          <p:cNvPr id="1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59116" y="1220996"/>
          <a:ext cx="11473768" cy="5279016"/>
        </p:xfrm>
        <a:graphic>
          <a:graphicData uri="http://schemas.openxmlformats.org/drawingml/2006/table">
            <a:tbl>
              <a:tblPr/>
              <a:tblGrid>
                <a:gridCol w="28706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15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06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07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9918"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หัวข้อ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รายการตรวจสอบ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หมายเหตุ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สถานะ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918">
                <a:tc rowSpan="3"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ผู้ถือครองข้อมูล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ระบุหน่วยงานเจ้าของข้อมูล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GD Catalog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9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ข้อมูลติดต่อผู้รับผิดชอบ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โทร/อีเมล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9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กระบวนการขอข้อมูล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FOIA/ขอโดยตรง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918">
                <a:tc rowSpan="3"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เงื่อนไขการใช้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วัตถุประสงค์การใช้ข้อมูล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ระบุให้ชัดเจน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99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ข้อจำกัดการใช้งาน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NDA/MOU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99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การอ้างอิงแหล่งที่มา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Citation required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9918">
                <a:tc rowSpan="2"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Timeline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ระยะเวลาพิจารณา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15-30 วัน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99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กำหนดส่งมอบข้อมูล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ตกลงร่วมกัน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9918">
                <a:tc rowSpan="2"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ค่าใช้จ่าย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ค่าธรรมเนียมข้อมูล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ถ้ามี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3991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ค่าใช้จ่ายอื่นๆ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จัดส่ง, ประมวลผล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9918"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เอกสาร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บันทึกการติดต่อ, อีเมล, MOU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เก็บไว้ตรวจสอบ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7735" marR="107735" marT="107735" marB="107735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6848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 Management Plan (DMP) แนวทางสากล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676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Planning for Data Lifecycle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8620" y="1303020"/>
            <a:ext cx="3691890" cy="1882140"/>
          </a:xfrm>
          <a:custGeom>
            <a:avLst/>
            <a:gdLst/>
            <a:ahLst/>
            <a:cxnLst/>
            <a:rect l="l" t="t" r="r" b="b"/>
            <a:pathLst>
              <a:path w="3691890" h="1882140">
                <a:moveTo>
                  <a:pt x="0" y="0"/>
                </a:moveTo>
                <a:lnTo>
                  <a:pt x="3691890" y="0"/>
                </a:lnTo>
                <a:lnTo>
                  <a:pt x="3691890" y="1882140"/>
                </a:lnTo>
                <a:lnTo>
                  <a:pt x="0" y="18821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48640" y="146304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01015" y="1463046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20140" y="1558296"/>
            <a:ext cx="1343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 Description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8640" y="20345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ประเภทข้อมูล (quantitative/qualitative)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8640" y="23012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รูปแบบไฟล์ (CSV, Excel, SPSS)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48640" y="25679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ขนาดข้อมูลประมาณการ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48640" y="28346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แหล่งที่มาของข้อมูล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49341" y="1303020"/>
            <a:ext cx="3691890" cy="1882140"/>
          </a:xfrm>
          <a:custGeom>
            <a:avLst/>
            <a:gdLst/>
            <a:ahLst/>
            <a:cxnLst/>
            <a:rect l="l" t="t" r="r" b="b"/>
            <a:pathLst>
              <a:path w="3691890" h="1882140">
                <a:moveTo>
                  <a:pt x="0" y="0"/>
                </a:moveTo>
                <a:lnTo>
                  <a:pt x="3691890" y="0"/>
                </a:lnTo>
                <a:lnTo>
                  <a:pt x="3691890" y="1882140"/>
                </a:lnTo>
                <a:lnTo>
                  <a:pt x="0" y="18821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409361" y="146304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4361736" y="1463046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980861" y="1558296"/>
            <a:ext cx="1257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Documentation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09361" y="20345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Metadata มาตรฐาน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09361" y="23012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Data dictionary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09361" y="25679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Codebook สำหรับตัวแปร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09361" y="28346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คำอธิบายวิธีการเก็บข้อมูล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110181" y="1303020"/>
            <a:ext cx="3691890" cy="1882140"/>
          </a:xfrm>
          <a:custGeom>
            <a:avLst/>
            <a:gdLst/>
            <a:ahLst/>
            <a:cxnLst/>
            <a:rect l="l" t="t" r="r" b="b"/>
            <a:pathLst>
              <a:path w="3691890" h="1882140">
                <a:moveTo>
                  <a:pt x="0" y="0"/>
                </a:moveTo>
                <a:lnTo>
                  <a:pt x="3691890" y="0"/>
                </a:lnTo>
                <a:lnTo>
                  <a:pt x="3691890" y="1882140"/>
                </a:lnTo>
                <a:lnTo>
                  <a:pt x="0" y="18821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8270200" y="146304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222575" y="1463046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841700" y="1558296"/>
            <a:ext cx="1438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Storage &amp; Backup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270200" y="20345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สถานที่จัดเก็บ (local/cloud)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70200" y="23012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การสำรองข้อมูล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70200" y="25679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ระบบรักษาความปลอดภัย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70200" y="2834646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การควบคุมการเข้าถึง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8620" y="3352802"/>
            <a:ext cx="3691890" cy="1882140"/>
          </a:xfrm>
          <a:custGeom>
            <a:avLst/>
            <a:gdLst/>
            <a:ahLst/>
            <a:cxnLst/>
            <a:rect l="l" t="t" r="r" b="b"/>
            <a:pathLst>
              <a:path w="3691890" h="1882140">
                <a:moveTo>
                  <a:pt x="0" y="0"/>
                </a:moveTo>
                <a:lnTo>
                  <a:pt x="3691890" y="0"/>
                </a:lnTo>
                <a:lnTo>
                  <a:pt x="3691890" y="1882140"/>
                </a:lnTo>
                <a:lnTo>
                  <a:pt x="0" y="18821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548640" y="35128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501015" y="3512818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20140" y="3608068"/>
            <a:ext cx="1057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 Sharing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48640" y="40843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แผนการเผยแพร่ข้อมูล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48640" y="43510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เงื่อนไขการใช้งาน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48640" y="46177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การระบุสิทธิ์ (license)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48640" y="48844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แพลตฟอร์มเผยแพร่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249341" y="3352802"/>
            <a:ext cx="3691890" cy="1882140"/>
          </a:xfrm>
          <a:custGeom>
            <a:avLst/>
            <a:gdLst/>
            <a:ahLst/>
            <a:cxnLst/>
            <a:rect l="l" t="t" r="r" b="b"/>
            <a:pathLst>
              <a:path w="3691890" h="1882140">
                <a:moveTo>
                  <a:pt x="0" y="0"/>
                </a:moveTo>
                <a:lnTo>
                  <a:pt x="3691890" y="0"/>
                </a:lnTo>
                <a:lnTo>
                  <a:pt x="3691890" y="1882140"/>
                </a:lnTo>
                <a:lnTo>
                  <a:pt x="0" y="18821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4409361" y="35128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4361736" y="3512818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980861" y="3608068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Quality Control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409361" y="40843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ขั้นตอนตรวจสอบคุณภาพ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409361" y="43510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การจัดการ missing data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409361" y="46177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การตรวจสอบ outliers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409361" y="48844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มาตรฐานความถูกต้อง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110181" y="3352802"/>
            <a:ext cx="3691890" cy="1882140"/>
          </a:xfrm>
          <a:custGeom>
            <a:avLst/>
            <a:gdLst/>
            <a:ahLst/>
            <a:cxnLst/>
            <a:rect l="l" t="t" r="r" b="b"/>
            <a:pathLst>
              <a:path w="3691890" h="1882140">
                <a:moveTo>
                  <a:pt x="0" y="0"/>
                </a:moveTo>
                <a:lnTo>
                  <a:pt x="3691890" y="0"/>
                </a:lnTo>
                <a:lnTo>
                  <a:pt x="3691890" y="1882140"/>
                </a:lnTo>
                <a:lnTo>
                  <a:pt x="0" y="18821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8270200" y="35128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8222575" y="3512818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841700" y="3608068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Ethics &amp; Privacy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270200" y="40843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การขออนุมัติจริยธรรม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270200" y="43510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การปกป้องข้อมูลส่วนบุคคล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270200" y="46177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 anonymization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270200" y="4884418"/>
            <a:ext cx="3438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การเก็บรักษาตามกฎหมาย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00050" y="5394964"/>
            <a:ext cx="11410950" cy="723900"/>
          </a:xfrm>
          <a:custGeom>
            <a:avLst/>
            <a:gdLst/>
            <a:ahLst/>
            <a:cxnLst/>
            <a:rect l="l" t="t" r="r" b="b"/>
            <a:pathLst>
              <a:path w="11410950" h="723900">
                <a:moveTo>
                  <a:pt x="0" y="0"/>
                </a:moveTo>
                <a:lnTo>
                  <a:pt x="11410950" y="0"/>
                </a:lnTo>
                <a:lnTo>
                  <a:pt x="1141095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400050" y="5394964"/>
            <a:ext cx="38100" cy="723900"/>
          </a:xfrm>
          <a:custGeom>
            <a:avLst/>
            <a:gdLst/>
            <a:ahLst/>
            <a:cxnLst/>
            <a:rect l="l" t="t" r="r" b="b"/>
            <a:pathLst>
              <a:path w="38100" h="723900">
                <a:moveTo>
                  <a:pt x="0" y="0"/>
                </a:moveTo>
                <a:lnTo>
                  <a:pt x="38100" y="0"/>
                </a:lnTo>
                <a:lnTo>
                  <a:pt x="38100" y="723900"/>
                </a:lnTo>
                <a:lnTo>
                  <a:pt x="0" y="7239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647700" y="5509264"/>
            <a:ext cx="11239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ที่มา: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NIEHS - National Institute of Environmental Health Sciences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47700" y="5814064"/>
            <a:ext cx="11229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DMP ควรจัดทำตั้งแต่เริ่มโครงการวิจัย และทบทวนเป็นระยะตลอดวงจรชีวิตของข้อมูล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4657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Metadata และ Data Dictionary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4572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Making Data Interpretable and Reusable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8620" y="1303020"/>
            <a:ext cx="5549265" cy="3577590"/>
          </a:xfrm>
          <a:custGeom>
            <a:avLst/>
            <a:gdLst/>
            <a:ahLst/>
            <a:cxnLst/>
            <a:rect l="l" t="t" r="r" b="b"/>
            <a:pathLst>
              <a:path w="5549265" h="3577590">
                <a:moveTo>
                  <a:pt x="0" y="0"/>
                </a:moveTo>
                <a:lnTo>
                  <a:pt x="5549265" y="0"/>
                </a:lnTo>
                <a:lnTo>
                  <a:pt x="5549265" y="3577590"/>
                </a:lnTo>
                <a:lnTo>
                  <a:pt x="0" y="357759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10553" y="151638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882015" y="1501146"/>
            <a:ext cx="495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Metadata (ข้อมูลเกี่ยวกับข้อมูล)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5790" y="1920246"/>
            <a:ext cx="5133975" cy="685800"/>
          </a:xfrm>
          <a:custGeom>
            <a:avLst/>
            <a:gdLst/>
            <a:ahLst/>
            <a:cxnLst/>
            <a:rect l="l" t="t" r="r" b="b"/>
            <a:pathLst>
              <a:path w="5133975" h="685800">
                <a:moveTo>
                  <a:pt x="0" y="0"/>
                </a:moveTo>
                <a:lnTo>
                  <a:pt x="5133975" y="0"/>
                </a:lnTo>
                <a:lnTo>
                  <a:pt x="5133975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605790" y="1920246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39140" y="2034546"/>
            <a:ext cx="496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Descriptive Metadata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9140" y="2301246"/>
            <a:ext cx="495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ชื่อชุดข้อมูล, คำอธิบาย, ผู้สร้าง, วันที่สร้าง, keywords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5790" y="2720346"/>
            <a:ext cx="5133975" cy="685800"/>
          </a:xfrm>
          <a:custGeom>
            <a:avLst/>
            <a:gdLst/>
            <a:ahLst/>
            <a:cxnLst/>
            <a:rect l="l" t="t" r="r" b="b"/>
            <a:pathLst>
              <a:path w="5133975" h="685800">
                <a:moveTo>
                  <a:pt x="0" y="0"/>
                </a:moveTo>
                <a:lnTo>
                  <a:pt x="5133975" y="0"/>
                </a:lnTo>
                <a:lnTo>
                  <a:pt x="5133975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05790" y="2720346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39140" y="2834646"/>
            <a:ext cx="496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Structural Metadata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39140" y="3101346"/>
            <a:ext cx="495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รูปแบบไฟล์, โครงสร้างตาราง, ความสัมพันธ์ระหว่างตาราง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5790" y="3520446"/>
            <a:ext cx="5133975" cy="685800"/>
          </a:xfrm>
          <a:custGeom>
            <a:avLst/>
            <a:gdLst/>
            <a:ahLst/>
            <a:cxnLst/>
            <a:rect l="l" t="t" r="r" b="b"/>
            <a:pathLst>
              <a:path w="5133975" h="685800">
                <a:moveTo>
                  <a:pt x="0" y="0"/>
                </a:moveTo>
                <a:lnTo>
                  <a:pt x="5133975" y="0"/>
                </a:lnTo>
                <a:lnTo>
                  <a:pt x="5133975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05790" y="3520446"/>
            <a:ext cx="38100" cy="685800"/>
          </a:xfrm>
          <a:custGeom>
            <a:avLst/>
            <a:gdLst/>
            <a:ahLst/>
            <a:cxnLst/>
            <a:rect l="l" t="t" r="r" b="b"/>
            <a:pathLst>
              <a:path w="38100" h="685800">
                <a:moveTo>
                  <a:pt x="0" y="0"/>
                </a:moveTo>
                <a:lnTo>
                  <a:pt x="38100" y="0"/>
                </a:lnTo>
                <a:lnTo>
                  <a:pt x="381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39140" y="3634746"/>
            <a:ext cx="496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Administrative Metadata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39140" y="3901446"/>
            <a:ext cx="495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สิทธิ์การเข้าถึง, เงื่อนไขการใช้, ประวัติการแก้ไข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86740" y="4366266"/>
            <a:ext cx="5153025" cy="15240"/>
          </a:xfrm>
          <a:custGeom>
            <a:avLst/>
            <a:gdLst/>
            <a:ahLst/>
            <a:cxnLst/>
            <a:rect l="l" t="t" r="r" b="b"/>
            <a:pathLst>
              <a:path w="5153025" h="15240">
                <a:moveTo>
                  <a:pt x="0" y="0"/>
                </a:moveTo>
                <a:lnTo>
                  <a:pt x="5153025" y="0"/>
                </a:lnTo>
                <a:lnTo>
                  <a:pt x="5153025" y="15240"/>
                </a:lnTo>
                <a:lnTo>
                  <a:pt x="0" y="1524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586740" y="4488182"/>
            <a:ext cx="5219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มาตรฐาน: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Dublin Core, DDI (Data Documentation Initiative), DCAT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56020" y="1303020"/>
            <a:ext cx="5549265" cy="3577590"/>
          </a:xfrm>
          <a:custGeom>
            <a:avLst/>
            <a:gdLst/>
            <a:ahLst/>
            <a:cxnLst/>
            <a:rect l="l" t="t" r="r" b="b"/>
            <a:pathLst>
              <a:path w="5549265" h="3577590">
                <a:moveTo>
                  <a:pt x="0" y="0"/>
                </a:moveTo>
                <a:lnTo>
                  <a:pt x="5549265" y="0"/>
                </a:lnTo>
                <a:lnTo>
                  <a:pt x="5549265" y="3577590"/>
                </a:lnTo>
                <a:lnTo>
                  <a:pt x="0" y="357759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489859" y="1516382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42875" y="190500"/>
                </a:moveTo>
                <a:lnTo>
                  <a:pt x="35719" y="190500"/>
                </a:lnTo>
                <a:cubicBezTo>
                  <a:pt x="15999" y="190500"/>
                  <a:pt x="0" y="174501"/>
                  <a:pt x="0" y="154781"/>
                </a:cubicBezTo>
                <a:lnTo>
                  <a:pt x="0" y="35719"/>
                </a:lnTo>
                <a:cubicBezTo>
                  <a:pt x="0" y="15999"/>
                  <a:pt x="15999" y="0"/>
                  <a:pt x="35719" y="0"/>
                </a:cubicBezTo>
                <a:lnTo>
                  <a:pt x="148828" y="0"/>
                </a:lnTo>
                <a:cubicBezTo>
                  <a:pt x="158688" y="0"/>
                  <a:pt x="166688" y="8000"/>
                  <a:pt x="166688" y="17859"/>
                </a:cubicBezTo>
                <a:lnTo>
                  <a:pt x="166688" y="125016"/>
                </a:lnTo>
                <a:cubicBezTo>
                  <a:pt x="166688" y="132792"/>
                  <a:pt x="161702" y="139415"/>
                  <a:pt x="154781" y="141870"/>
                </a:cubicBezTo>
                <a:lnTo>
                  <a:pt x="154781" y="166688"/>
                </a:lnTo>
                <a:cubicBezTo>
                  <a:pt x="161367" y="166688"/>
                  <a:pt x="166688" y="172008"/>
                  <a:pt x="166688" y="178594"/>
                </a:cubicBezTo>
                <a:cubicBezTo>
                  <a:pt x="166688" y="185179"/>
                  <a:pt x="161367" y="190500"/>
                  <a:pt x="154781" y="190500"/>
                </a:cubicBezTo>
                <a:lnTo>
                  <a:pt x="142875" y="190500"/>
                </a:lnTo>
                <a:close/>
                <a:moveTo>
                  <a:pt x="35719" y="142875"/>
                </a:moveTo>
                <a:cubicBezTo>
                  <a:pt x="29133" y="142875"/>
                  <a:pt x="23812" y="148196"/>
                  <a:pt x="23812" y="154781"/>
                </a:cubicBezTo>
                <a:cubicBezTo>
                  <a:pt x="23812" y="161367"/>
                  <a:pt x="29133" y="166688"/>
                  <a:pt x="35719" y="166688"/>
                </a:cubicBezTo>
                <a:lnTo>
                  <a:pt x="130969" y="166688"/>
                </a:lnTo>
                <a:lnTo>
                  <a:pt x="130969" y="142875"/>
                </a:lnTo>
                <a:lnTo>
                  <a:pt x="35719" y="142875"/>
                </a:lnTo>
                <a:close/>
                <a:moveTo>
                  <a:pt x="47625" y="56555"/>
                </a:moveTo>
                <a:cubicBezTo>
                  <a:pt x="47625" y="61503"/>
                  <a:pt x="51606" y="65484"/>
                  <a:pt x="56555" y="65484"/>
                </a:cubicBezTo>
                <a:lnTo>
                  <a:pt x="122039" y="65484"/>
                </a:lnTo>
                <a:cubicBezTo>
                  <a:pt x="126988" y="65484"/>
                  <a:pt x="130969" y="61503"/>
                  <a:pt x="130969" y="56555"/>
                </a:cubicBezTo>
                <a:cubicBezTo>
                  <a:pt x="130969" y="51606"/>
                  <a:pt x="126988" y="47625"/>
                  <a:pt x="122039" y="47625"/>
                </a:cubicBezTo>
                <a:lnTo>
                  <a:pt x="56555" y="47625"/>
                </a:lnTo>
                <a:cubicBezTo>
                  <a:pt x="51606" y="47625"/>
                  <a:pt x="47625" y="51606"/>
                  <a:pt x="47625" y="56555"/>
                </a:cubicBezTo>
                <a:close/>
                <a:moveTo>
                  <a:pt x="56555" y="83344"/>
                </a:moveTo>
                <a:cubicBezTo>
                  <a:pt x="51606" y="83344"/>
                  <a:pt x="47625" y="87325"/>
                  <a:pt x="47625" y="92273"/>
                </a:cubicBezTo>
                <a:cubicBezTo>
                  <a:pt x="47625" y="97222"/>
                  <a:pt x="51606" y="101203"/>
                  <a:pt x="56555" y="101203"/>
                </a:cubicBezTo>
                <a:lnTo>
                  <a:pt x="122039" y="101203"/>
                </a:lnTo>
                <a:cubicBezTo>
                  <a:pt x="126988" y="101203"/>
                  <a:pt x="130969" y="97222"/>
                  <a:pt x="130969" y="92273"/>
                </a:cubicBezTo>
                <a:cubicBezTo>
                  <a:pt x="130969" y="87325"/>
                  <a:pt x="126988" y="83344"/>
                  <a:pt x="122039" y="83344"/>
                </a:cubicBezTo>
                <a:lnTo>
                  <a:pt x="56555" y="83344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749415" y="1501146"/>
            <a:ext cx="495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 Dictionary (พจนานุกรมข้อมูล)</a:t>
            </a:r>
            <a:endParaRPr lang="en-US" sz="1600" dirty="0"/>
          </a:p>
        </p:txBody>
      </p:sp>
      <p:graphicFrame>
        <p:nvGraphicFramePr>
          <p:cNvPr id="26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454140" y="1920246"/>
          <a:ext cx="5153025" cy="2085978"/>
        </p:xfrm>
        <a:graphic>
          <a:graphicData uri="http://schemas.openxmlformats.org/drawingml/2006/table">
            <a:tbl>
              <a:tblPr/>
              <a:tblGrid>
                <a:gridCol w="1362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8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2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7663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Field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Type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Description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patient_id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string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รหัสผู้ป่วย (ไม่ระบุตัวตน)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age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integer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อายุ (ปี)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gender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string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เพศ (M/F)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province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string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รหัสจังหวัด (2 หลัก)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diagnosis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6B72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string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รหัสโรค ICD-10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Shape 24"/>
          <p:cNvSpPr/>
          <p:nvPr/>
        </p:nvSpPr>
        <p:spPr>
          <a:xfrm>
            <a:off x="6454140" y="4130038"/>
            <a:ext cx="5153025" cy="15240"/>
          </a:xfrm>
          <a:custGeom>
            <a:avLst/>
            <a:gdLst/>
            <a:ahLst/>
            <a:cxnLst/>
            <a:rect l="l" t="t" r="r" b="b"/>
            <a:pathLst>
              <a:path w="5153025" h="15240">
                <a:moveTo>
                  <a:pt x="0" y="0"/>
                </a:moveTo>
                <a:lnTo>
                  <a:pt x="5153025" y="0"/>
                </a:lnTo>
                <a:lnTo>
                  <a:pt x="5153025" y="15240"/>
                </a:lnTo>
                <a:lnTo>
                  <a:pt x="0" y="1524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5"/>
          <p:cNvSpPr/>
          <p:nvPr/>
        </p:nvSpPr>
        <p:spPr>
          <a:xfrm>
            <a:off x="6454140" y="4251964"/>
            <a:ext cx="5219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ควรมี: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Field name, Data type, Description, Values/Range, Source, Calculation method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400050" y="5113018"/>
            <a:ext cx="11410950" cy="1181100"/>
          </a:xfrm>
          <a:custGeom>
            <a:avLst/>
            <a:gdLst/>
            <a:ahLst/>
            <a:cxnLst/>
            <a:rect l="l" t="t" r="r" b="b"/>
            <a:pathLst>
              <a:path w="11410950" h="1181100">
                <a:moveTo>
                  <a:pt x="0" y="0"/>
                </a:moveTo>
                <a:lnTo>
                  <a:pt x="11410950" y="0"/>
                </a:lnTo>
                <a:lnTo>
                  <a:pt x="11410950" y="1181100"/>
                </a:lnTo>
                <a:lnTo>
                  <a:pt x="0" y="11811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7"/>
          <p:cNvSpPr/>
          <p:nvPr/>
        </p:nvSpPr>
        <p:spPr>
          <a:xfrm>
            <a:off x="400050" y="5113018"/>
            <a:ext cx="38100" cy="1181100"/>
          </a:xfrm>
          <a:custGeom>
            <a:avLst/>
            <a:gdLst/>
            <a:ahLst/>
            <a:cxnLst/>
            <a:rect l="l" t="t" r="r" b="b"/>
            <a:pathLst>
              <a:path w="38100" h="1181100">
                <a:moveTo>
                  <a:pt x="0" y="0"/>
                </a:moveTo>
                <a:lnTo>
                  <a:pt x="38100" y="0"/>
                </a:lnTo>
                <a:lnTo>
                  <a:pt x="38100" y="1181100"/>
                </a:lnTo>
                <a:lnTo>
                  <a:pt x="0" y="1181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8"/>
          <p:cNvSpPr/>
          <p:nvPr/>
        </p:nvSpPr>
        <p:spPr>
          <a:xfrm>
            <a:off x="671513" y="530351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85725" y="45541"/>
                </a:moveTo>
                <a:cubicBezTo>
                  <a:pt x="90179" y="45541"/>
                  <a:pt x="93762" y="49124"/>
                  <a:pt x="93762" y="53578"/>
                </a:cubicBezTo>
                <a:lnTo>
                  <a:pt x="93762" y="91083"/>
                </a:lnTo>
                <a:cubicBezTo>
                  <a:pt x="93762" y="95536"/>
                  <a:pt x="90179" y="99120"/>
                  <a:pt x="85725" y="99120"/>
                </a:cubicBezTo>
                <a:cubicBezTo>
                  <a:pt x="81271" y="99120"/>
                  <a:pt x="77688" y="95536"/>
                  <a:pt x="77688" y="91083"/>
                </a:cubicBezTo>
                <a:lnTo>
                  <a:pt x="77688" y="53578"/>
                </a:lnTo>
                <a:cubicBezTo>
                  <a:pt x="77688" y="49124"/>
                  <a:pt x="81271" y="45541"/>
                  <a:pt x="85725" y="45541"/>
                </a:cubicBezTo>
                <a:close/>
                <a:moveTo>
                  <a:pt x="76784" y="117872"/>
                </a:moveTo>
                <a:cubicBezTo>
                  <a:pt x="76581" y="114553"/>
                  <a:pt x="78236" y="111396"/>
                  <a:pt x="81081" y="109675"/>
                </a:cubicBezTo>
                <a:cubicBezTo>
                  <a:pt x="83926" y="107954"/>
                  <a:pt x="87491" y="107954"/>
                  <a:pt x="90336" y="109675"/>
                </a:cubicBezTo>
                <a:cubicBezTo>
                  <a:pt x="93181" y="111396"/>
                  <a:pt x="94836" y="114553"/>
                  <a:pt x="94632" y="117872"/>
                </a:cubicBezTo>
                <a:cubicBezTo>
                  <a:pt x="94836" y="121191"/>
                  <a:pt x="93181" y="124348"/>
                  <a:pt x="90336" y="126069"/>
                </a:cubicBezTo>
                <a:cubicBezTo>
                  <a:pt x="87491" y="127790"/>
                  <a:pt x="83926" y="127790"/>
                  <a:pt x="81081" y="126069"/>
                </a:cubicBezTo>
                <a:cubicBezTo>
                  <a:pt x="78236" y="124348"/>
                  <a:pt x="76581" y="121191"/>
                  <a:pt x="76784" y="117872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29"/>
          <p:cNvSpPr/>
          <p:nvPr/>
        </p:nvSpPr>
        <p:spPr>
          <a:xfrm>
            <a:off x="923925" y="5265418"/>
            <a:ext cx="10972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ทำไมต้องมี Metadata และ Data Dictionary?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647700" y="5676900"/>
            <a:ext cx="1054298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ตีความซ้ำได้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47700" y="5951218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ผู้อื่นหรือตัวเราเองในอนาคตสามารถเข้าใจข้อมูลได้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4444960" y="5676900"/>
            <a:ext cx="1077992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รวมข้อมูลได้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4444960" y="5951218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ช่วยให้ harmonization และ integration ง่ายขึ้น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8242221" y="5676900"/>
            <a:ext cx="1073587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 ตรวจสอบได้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8242221" y="5951218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รองรับการตรวจสอบคุณภาพและการทวนสอบ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8625" y="328625"/>
            <a:ext cx="525801" cy="525801"/>
          </a:xfrm>
          <a:custGeom>
            <a:avLst/>
            <a:gdLst/>
            <a:ahLst/>
            <a:cxnLst/>
            <a:rect l="l" t="t" r="r" b="b"/>
            <a:pathLst>
              <a:path w="525801" h="525801">
                <a:moveTo>
                  <a:pt x="0" y="0"/>
                </a:moveTo>
                <a:lnTo>
                  <a:pt x="525801" y="0"/>
                </a:lnTo>
                <a:lnTo>
                  <a:pt x="525801" y="525801"/>
                </a:lnTo>
                <a:lnTo>
                  <a:pt x="0" y="52580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279332" y="328625"/>
            <a:ext cx="624388" cy="5258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53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85876" y="328625"/>
            <a:ext cx="4781499" cy="3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2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มาตรฐานและการทำ Harmonization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85876" y="690113"/>
            <a:ext cx="4707558" cy="2300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Standardization Before Data Integration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35198" y="1123899"/>
            <a:ext cx="5624423" cy="4449587"/>
          </a:xfrm>
          <a:custGeom>
            <a:avLst/>
            <a:gdLst/>
            <a:ahLst/>
            <a:cxnLst/>
            <a:rect l="l" t="t" r="r" b="b"/>
            <a:pathLst>
              <a:path w="5624423" h="4449587">
                <a:moveTo>
                  <a:pt x="0" y="0"/>
                </a:moveTo>
                <a:lnTo>
                  <a:pt x="5624423" y="0"/>
                </a:lnTo>
                <a:lnTo>
                  <a:pt x="5624423" y="4449587"/>
                </a:lnTo>
                <a:lnTo>
                  <a:pt x="0" y="4449587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6B72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38946" y="1302900"/>
            <a:ext cx="246469" cy="246469"/>
          </a:xfrm>
          <a:custGeom>
            <a:avLst/>
            <a:gdLst/>
            <a:ahLst/>
            <a:cxnLst/>
            <a:rect l="l" t="t" r="r" b="b"/>
            <a:pathLst>
              <a:path w="246469" h="246469">
                <a:moveTo>
                  <a:pt x="123235" y="246469"/>
                </a:moveTo>
                <a:cubicBezTo>
                  <a:pt x="191249" y="246469"/>
                  <a:pt x="246469" y="191249"/>
                  <a:pt x="246469" y="123235"/>
                </a:cubicBezTo>
                <a:cubicBezTo>
                  <a:pt x="246469" y="55220"/>
                  <a:pt x="191249" y="0"/>
                  <a:pt x="123235" y="0"/>
                </a:cubicBezTo>
                <a:cubicBezTo>
                  <a:pt x="55220" y="0"/>
                  <a:pt x="0" y="55220"/>
                  <a:pt x="0" y="123235"/>
                </a:cubicBezTo>
                <a:cubicBezTo>
                  <a:pt x="0" y="191249"/>
                  <a:pt x="55220" y="246469"/>
                  <a:pt x="123235" y="246469"/>
                </a:cubicBezTo>
                <a:close/>
                <a:moveTo>
                  <a:pt x="80391" y="80391"/>
                </a:moveTo>
                <a:cubicBezTo>
                  <a:pt x="84916" y="75866"/>
                  <a:pt x="92233" y="75866"/>
                  <a:pt x="96710" y="80391"/>
                </a:cubicBezTo>
                <a:lnTo>
                  <a:pt x="123186" y="106867"/>
                </a:lnTo>
                <a:lnTo>
                  <a:pt x="149663" y="80391"/>
                </a:lnTo>
                <a:cubicBezTo>
                  <a:pt x="154188" y="75866"/>
                  <a:pt x="161505" y="75866"/>
                  <a:pt x="165981" y="80391"/>
                </a:cubicBezTo>
                <a:cubicBezTo>
                  <a:pt x="170458" y="84916"/>
                  <a:pt x="170506" y="92233"/>
                  <a:pt x="165981" y="96710"/>
                </a:cubicBezTo>
                <a:lnTo>
                  <a:pt x="139505" y="123186"/>
                </a:lnTo>
                <a:lnTo>
                  <a:pt x="165981" y="149663"/>
                </a:lnTo>
                <a:cubicBezTo>
                  <a:pt x="170506" y="154188"/>
                  <a:pt x="170506" y="161505"/>
                  <a:pt x="165981" y="165981"/>
                </a:cubicBezTo>
                <a:cubicBezTo>
                  <a:pt x="161456" y="170458"/>
                  <a:pt x="154139" y="170506"/>
                  <a:pt x="149663" y="165981"/>
                </a:cubicBezTo>
                <a:lnTo>
                  <a:pt x="123186" y="139505"/>
                </a:lnTo>
                <a:lnTo>
                  <a:pt x="96710" y="165981"/>
                </a:lnTo>
                <a:cubicBezTo>
                  <a:pt x="92185" y="170506"/>
                  <a:pt x="84868" y="170506"/>
                  <a:pt x="80391" y="165981"/>
                </a:cubicBezTo>
                <a:cubicBezTo>
                  <a:pt x="75914" y="161456"/>
                  <a:pt x="75866" y="154139"/>
                  <a:pt x="80391" y="149663"/>
                </a:cubicBezTo>
                <a:lnTo>
                  <a:pt x="106867" y="123186"/>
                </a:lnTo>
                <a:lnTo>
                  <a:pt x="80391" y="96710"/>
                </a:lnTo>
                <a:cubicBezTo>
                  <a:pt x="75866" y="92185"/>
                  <a:pt x="75866" y="84868"/>
                  <a:pt x="80391" y="80391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12757" y="1294789"/>
            <a:ext cx="1979968" cy="26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53" b="1" dirty="0">
                <a:solidFill>
                  <a:srgbClr val="6B728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Before Harmonization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6083" y="1689035"/>
            <a:ext cx="5282652" cy="1117326"/>
          </a:xfrm>
          <a:custGeom>
            <a:avLst/>
            <a:gdLst/>
            <a:ahLst/>
            <a:cxnLst/>
            <a:rect l="l" t="t" r="r" b="b"/>
            <a:pathLst>
              <a:path w="5282652" h="1117326">
                <a:moveTo>
                  <a:pt x="0" y="0"/>
                </a:moveTo>
                <a:lnTo>
                  <a:pt x="5282652" y="0"/>
                </a:lnTo>
                <a:lnTo>
                  <a:pt x="5282652" y="1117326"/>
                </a:lnTo>
                <a:lnTo>
                  <a:pt x="0" y="1117326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637533" y="1820485"/>
            <a:ext cx="5085477" cy="19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5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 1: นิยามเบาหวาน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37533" y="2083385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MOPH: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37533" y="2280560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FPG ≥ 126 mg/dL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213134" y="2083385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NHSO: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213134" y="2280560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HbA1c ≥ 6.5%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53964" y="2530311"/>
            <a:ext cx="115019" cy="115019"/>
          </a:xfrm>
          <a:custGeom>
            <a:avLst/>
            <a:gdLst/>
            <a:ahLst/>
            <a:cxnLst/>
            <a:rect l="l" t="t" r="r" b="b"/>
            <a:pathLst>
              <a:path w="115019" h="115019">
                <a:moveTo>
                  <a:pt x="57509" y="0"/>
                </a:moveTo>
                <a:cubicBezTo>
                  <a:pt x="60812" y="0"/>
                  <a:pt x="63844" y="1820"/>
                  <a:pt x="65417" y="4718"/>
                </a:cubicBezTo>
                <a:lnTo>
                  <a:pt x="113941" y="94576"/>
                </a:lnTo>
                <a:cubicBezTo>
                  <a:pt x="115446" y="97362"/>
                  <a:pt x="115378" y="100731"/>
                  <a:pt x="113761" y="103450"/>
                </a:cubicBezTo>
                <a:cubicBezTo>
                  <a:pt x="112143" y="106168"/>
                  <a:pt x="109201" y="107830"/>
                  <a:pt x="106033" y="107830"/>
                </a:cubicBezTo>
                <a:lnTo>
                  <a:pt x="8986" y="107830"/>
                </a:lnTo>
                <a:cubicBezTo>
                  <a:pt x="5818" y="107830"/>
                  <a:pt x="2898" y="106168"/>
                  <a:pt x="1258" y="103450"/>
                </a:cubicBezTo>
                <a:cubicBezTo>
                  <a:pt x="-382" y="100731"/>
                  <a:pt x="-427" y="97362"/>
                  <a:pt x="1078" y="94576"/>
                </a:cubicBezTo>
                <a:lnTo>
                  <a:pt x="49602" y="4718"/>
                </a:lnTo>
                <a:cubicBezTo>
                  <a:pt x="51174" y="1820"/>
                  <a:pt x="54207" y="0"/>
                  <a:pt x="57509" y="0"/>
                </a:cubicBezTo>
                <a:close/>
                <a:moveTo>
                  <a:pt x="57509" y="37741"/>
                </a:moveTo>
                <a:cubicBezTo>
                  <a:pt x="54522" y="37741"/>
                  <a:pt x="52118" y="40144"/>
                  <a:pt x="52118" y="43132"/>
                </a:cubicBezTo>
                <a:lnTo>
                  <a:pt x="52118" y="68292"/>
                </a:lnTo>
                <a:cubicBezTo>
                  <a:pt x="52118" y="71280"/>
                  <a:pt x="54522" y="73684"/>
                  <a:pt x="57509" y="73684"/>
                </a:cubicBezTo>
                <a:cubicBezTo>
                  <a:pt x="60497" y="73684"/>
                  <a:pt x="62901" y="71280"/>
                  <a:pt x="62901" y="68292"/>
                </a:cubicBezTo>
                <a:lnTo>
                  <a:pt x="62901" y="43132"/>
                </a:lnTo>
                <a:cubicBezTo>
                  <a:pt x="62901" y="40144"/>
                  <a:pt x="60497" y="37741"/>
                  <a:pt x="57509" y="37741"/>
                </a:cubicBezTo>
                <a:close/>
                <a:moveTo>
                  <a:pt x="63507" y="86264"/>
                </a:moveTo>
                <a:cubicBezTo>
                  <a:pt x="63644" y="84038"/>
                  <a:pt x="62534" y="81920"/>
                  <a:pt x="60625" y="80765"/>
                </a:cubicBezTo>
                <a:cubicBezTo>
                  <a:pt x="58716" y="79611"/>
                  <a:pt x="56325" y="79611"/>
                  <a:pt x="54416" y="80765"/>
                </a:cubicBezTo>
                <a:cubicBezTo>
                  <a:pt x="52508" y="81920"/>
                  <a:pt x="51397" y="84038"/>
                  <a:pt x="51534" y="86264"/>
                </a:cubicBezTo>
                <a:cubicBezTo>
                  <a:pt x="51397" y="88491"/>
                  <a:pt x="52508" y="90609"/>
                  <a:pt x="54416" y="91763"/>
                </a:cubicBezTo>
                <a:cubicBezTo>
                  <a:pt x="56325" y="92918"/>
                  <a:pt x="58716" y="92918"/>
                  <a:pt x="60625" y="91763"/>
                </a:cubicBezTo>
                <a:cubicBezTo>
                  <a:pt x="62534" y="90609"/>
                  <a:pt x="63644" y="88491"/>
                  <a:pt x="63507" y="8626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06673" y="2510598"/>
            <a:ext cx="4908121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ผลลัพธ์ต่างกัน!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06083" y="2937811"/>
            <a:ext cx="5282652" cy="1117326"/>
          </a:xfrm>
          <a:custGeom>
            <a:avLst/>
            <a:gdLst/>
            <a:ahLst/>
            <a:cxnLst/>
            <a:rect l="l" t="t" r="r" b="b"/>
            <a:pathLst>
              <a:path w="5282652" h="1117326">
                <a:moveTo>
                  <a:pt x="0" y="0"/>
                </a:moveTo>
                <a:lnTo>
                  <a:pt x="5282652" y="0"/>
                </a:lnTo>
                <a:lnTo>
                  <a:pt x="5282652" y="1117326"/>
                </a:lnTo>
                <a:lnTo>
                  <a:pt x="0" y="1117326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37533" y="3069261"/>
            <a:ext cx="5085477" cy="19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5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 2: รหัสจังหวัด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37533" y="3332161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แหล่งที่มา A: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37533" y="3529337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 (2 หลัก)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213134" y="3332161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แหล่งที่มา B: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213134" y="3529337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1001 (4 หลัก)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53964" y="3779087"/>
            <a:ext cx="115019" cy="115019"/>
          </a:xfrm>
          <a:custGeom>
            <a:avLst/>
            <a:gdLst/>
            <a:ahLst/>
            <a:cxnLst/>
            <a:rect l="l" t="t" r="r" b="b"/>
            <a:pathLst>
              <a:path w="115019" h="115019">
                <a:moveTo>
                  <a:pt x="57509" y="0"/>
                </a:moveTo>
                <a:cubicBezTo>
                  <a:pt x="60812" y="0"/>
                  <a:pt x="63844" y="1820"/>
                  <a:pt x="65417" y="4718"/>
                </a:cubicBezTo>
                <a:lnTo>
                  <a:pt x="113941" y="94576"/>
                </a:lnTo>
                <a:cubicBezTo>
                  <a:pt x="115446" y="97362"/>
                  <a:pt x="115378" y="100731"/>
                  <a:pt x="113761" y="103450"/>
                </a:cubicBezTo>
                <a:cubicBezTo>
                  <a:pt x="112143" y="106168"/>
                  <a:pt x="109201" y="107830"/>
                  <a:pt x="106033" y="107830"/>
                </a:cubicBezTo>
                <a:lnTo>
                  <a:pt x="8986" y="107830"/>
                </a:lnTo>
                <a:cubicBezTo>
                  <a:pt x="5818" y="107830"/>
                  <a:pt x="2898" y="106168"/>
                  <a:pt x="1258" y="103450"/>
                </a:cubicBezTo>
                <a:cubicBezTo>
                  <a:pt x="-382" y="100731"/>
                  <a:pt x="-427" y="97362"/>
                  <a:pt x="1078" y="94576"/>
                </a:cubicBezTo>
                <a:lnTo>
                  <a:pt x="49602" y="4718"/>
                </a:lnTo>
                <a:cubicBezTo>
                  <a:pt x="51174" y="1820"/>
                  <a:pt x="54207" y="0"/>
                  <a:pt x="57509" y="0"/>
                </a:cubicBezTo>
                <a:close/>
                <a:moveTo>
                  <a:pt x="57509" y="37741"/>
                </a:moveTo>
                <a:cubicBezTo>
                  <a:pt x="54522" y="37741"/>
                  <a:pt x="52118" y="40144"/>
                  <a:pt x="52118" y="43132"/>
                </a:cubicBezTo>
                <a:lnTo>
                  <a:pt x="52118" y="68292"/>
                </a:lnTo>
                <a:cubicBezTo>
                  <a:pt x="52118" y="71280"/>
                  <a:pt x="54522" y="73684"/>
                  <a:pt x="57509" y="73684"/>
                </a:cubicBezTo>
                <a:cubicBezTo>
                  <a:pt x="60497" y="73684"/>
                  <a:pt x="62901" y="71280"/>
                  <a:pt x="62901" y="68292"/>
                </a:cubicBezTo>
                <a:lnTo>
                  <a:pt x="62901" y="43132"/>
                </a:lnTo>
                <a:cubicBezTo>
                  <a:pt x="62901" y="40144"/>
                  <a:pt x="60497" y="37741"/>
                  <a:pt x="57509" y="37741"/>
                </a:cubicBezTo>
                <a:close/>
                <a:moveTo>
                  <a:pt x="63507" y="86264"/>
                </a:moveTo>
                <a:cubicBezTo>
                  <a:pt x="63644" y="84038"/>
                  <a:pt x="62534" y="81920"/>
                  <a:pt x="60625" y="80765"/>
                </a:cubicBezTo>
                <a:cubicBezTo>
                  <a:pt x="58716" y="79611"/>
                  <a:pt x="56325" y="79611"/>
                  <a:pt x="54416" y="80765"/>
                </a:cubicBezTo>
                <a:cubicBezTo>
                  <a:pt x="52508" y="81920"/>
                  <a:pt x="51397" y="84038"/>
                  <a:pt x="51534" y="86264"/>
                </a:cubicBezTo>
                <a:cubicBezTo>
                  <a:pt x="51397" y="88491"/>
                  <a:pt x="52508" y="90609"/>
                  <a:pt x="54416" y="91763"/>
                </a:cubicBezTo>
                <a:cubicBezTo>
                  <a:pt x="56325" y="92918"/>
                  <a:pt x="58716" y="92918"/>
                  <a:pt x="60625" y="91763"/>
                </a:cubicBezTo>
                <a:cubicBezTo>
                  <a:pt x="62534" y="90609"/>
                  <a:pt x="63644" y="88491"/>
                  <a:pt x="63507" y="8626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06673" y="3759374"/>
            <a:ext cx="4908121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Merge ไม่ได้!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6083" y="4186587"/>
            <a:ext cx="5282652" cy="1117326"/>
          </a:xfrm>
          <a:custGeom>
            <a:avLst/>
            <a:gdLst/>
            <a:ahLst/>
            <a:cxnLst/>
            <a:rect l="l" t="t" r="r" b="b"/>
            <a:pathLst>
              <a:path w="5282652" h="1117326">
                <a:moveTo>
                  <a:pt x="0" y="0"/>
                </a:moveTo>
                <a:lnTo>
                  <a:pt x="5282652" y="0"/>
                </a:lnTo>
                <a:lnTo>
                  <a:pt x="5282652" y="1117326"/>
                </a:lnTo>
                <a:lnTo>
                  <a:pt x="0" y="1117326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37533" y="4318037"/>
            <a:ext cx="5085477" cy="19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5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 3: หน่วยวัด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7533" y="4580938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แหล่งที่มา A: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7533" y="4778113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kg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213134" y="4580938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แหล่งที่มา B: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213134" y="4778113"/>
            <a:ext cx="2505768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pound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53964" y="5027863"/>
            <a:ext cx="115019" cy="115019"/>
          </a:xfrm>
          <a:custGeom>
            <a:avLst/>
            <a:gdLst/>
            <a:ahLst/>
            <a:cxnLst/>
            <a:rect l="l" t="t" r="r" b="b"/>
            <a:pathLst>
              <a:path w="115019" h="115019">
                <a:moveTo>
                  <a:pt x="57509" y="0"/>
                </a:moveTo>
                <a:cubicBezTo>
                  <a:pt x="60812" y="0"/>
                  <a:pt x="63844" y="1820"/>
                  <a:pt x="65417" y="4718"/>
                </a:cubicBezTo>
                <a:lnTo>
                  <a:pt x="113941" y="94576"/>
                </a:lnTo>
                <a:cubicBezTo>
                  <a:pt x="115446" y="97362"/>
                  <a:pt x="115378" y="100731"/>
                  <a:pt x="113761" y="103450"/>
                </a:cubicBezTo>
                <a:cubicBezTo>
                  <a:pt x="112143" y="106168"/>
                  <a:pt x="109201" y="107830"/>
                  <a:pt x="106033" y="107830"/>
                </a:cubicBezTo>
                <a:lnTo>
                  <a:pt x="8986" y="107830"/>
                </a:lnTo>
                <a:cubicBezTo>
                  <a:pt x="5818" y="107830"/>
                  <a:pt x="2898" y="106168"/>
                  <a:pt x="1258" y="103450"/>
                </a:cubicBezTo>
                <a:cubicBezTo>
                  <a:pt x="-382" y="100731"/>
                  <a:pt x="-427" y="97362"/>
                  <a:pt x="1078" y="94576"/>
                </a:cubicBezTo>
                <a:lnTo>
                  <a:pt x="49602" y="4718"/>
                </a:lnTo>
                <a:cubicBezTo>
                  <a:pt x="51174" y="1820"/>
                  <a:pt x="54207" y="0"/>
                  <a:pt x="57509" y="0"/>
                </a:cubicBezTo>
                <a:close/>
                <a:moveTo>
                  <a:pt x="57509" y="37741"/>
                </a:moveTo>
                <a:cubicBezTo>
                  <a:pt x="54522" y="37741"/>
                  <a:pt x="52118" y="40144"/>
                  <a:pt x="52118" y="43132"/>
                </a:cubicBezTo>
                <a:lnTo>
                  <a:pt x="52118" y="68292"/>
                </a:lnTo>
                <a:cubicBezTo>
                  <a:pt x="52118" y="71280"/>
                  <a:pt x="54522" y="73684"/>
                  <a:pt x="57509" y="73684"/>
                </a:cubicBezTo>
                <a:cubicBezTo>
                  <a:pt x="60497" y="73684"/>
                  <a:pt x="62901" y="71280"/>
                  <a:pt x="62901" y="68292"/>
                </a:cubicBezTo>
                <a:lnTo>
                  <a:pt x="62901" y="43132"/>
                </a:lnTo>
                <a:cubicBezTo>
                  <a:pt x="62901" y="40144"/>
                  <a:pt x="60497" y="37741"/>
                  <a:pt x="57509" y="37741"/>
                </a:cubicBezTo>
                <a:close/>
                <a:moveTo>
                  <a:pt x="63507" y="86264"/>
                </a:moveTo>
                <a:cubicBezTo>
                  <a:pt x="63644" y="84038"/>
                  <a:pt x="62534" y="81920"/>
                  <a:pt x="60625" y="80765"/>
                </a:cubicBezTo>
                <a:cubicBezTo>
                  <a:pt x="58716" y="79611"/>
                  <a:pt x="56325" y="79611"/>
                  <a:pt x="54416" y="80765"/>
                </a:cubicBezTo>
                <a:cubicBezTo>
                  <a:pt x="52508" y="81920"/>
                  <a:pt x="51397" y="84038"/>
                  <a:pt x="51534" y="86264"/>
                </a:cubicBezTo>
                <a:cubicBezTo>
                  <a:pt x="51397" y="88491"/>
                  <a:pt x="52508" y="90609"/>
                  <a:pt x="54416" y="91763"/>
                </a:cubicBezTo>
                <a:cubicBezTo>
                  <a:pt x="56325" y="92918"/>
                  <a:pt x="58716" y="92918"/>
                  <a:pt x="60625" y="91763"/>
                </a:cubicBezTo>
                <a:cubicBezTo>
                  <a:pt x="62534" y="90609"/>
                  <a:pt x="63644" y="88491"/>
                  <a:pt x="63507" y="8626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806673" y="5008151"/>
            <a:ext cx="4908121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เปรียบเทียบผิด!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35769" y="1123899"/>
            <a:ext cx="5624423" cy="4449587"/>
          </a:xfrm>
          <a:custGeom>
            <a:avLst/>
            <a:gdLst/>
            <a:ahLst/>
            <a:cxnLst/>
            <a:rect l="l" t="t" r="r" b="b"/>
            <a:pathLst>
              <a:path w="5624423" h="4449587">
                <a:moveTo>
                  <a:pt x="0" y="0"/>
                </a:moveTo>
                <a:lnTo>
                  <a:pt x="5624423" y="0"/>
                </a:lnTo>
                <a:lnTo>
                  <a:pt x="5624423" y="4449587"/>
                </a:lnTo>
                <a:lnTo>
                  <a:pt x="0" y="4449587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439516" y="1302900"/>
            <a:ext cx="246469" cy="246469"/>
          </a:xfrm>
          <a:custGeom>
            <a:avLst/>
            <a:gdLst/>
            <a:ahLst/>
            <a:cxnLst/>
            <a:rect l="l" t="t" r="r" b="b"/>
            <a:pathLst>
              <a:path w="246469" h="246469">
                <a:moveTo>
                  <a:pt x="123235" y="246469"/>
                </a:moveTo>
                <a:cubicBezTo>
                  <a:pt x="191249" y="246469"/>
                  <a:pt x="246469" y="191249"/>
                  <a:pt x="246469" y="123235"/>
                </a:cubicBezTo>
                <a:cubicBezTo>
                  <a:pt x="246469" y="55220"/>
                  <a:pt x="191249" y="0"/>
                  <a:pt x="123235" y="0"/>
                </a:cubicBezTo>
                <a:cubicBezTo>
                  <a:pt x="55220" y="0"/>
                  <a:pt x="0" y="55220"/>
                  <a:pt x="0" y="123235"/>
                </a:cubicBezTo>
                <a:cubicBezTo>
                  <a:pt x="0" y="191249"/>
                  <a:pt x="55220" y="246469"/>
                  <a:pt x="123235" y="246469"/>
                </a:cubicBezTo>
                <a:close/>
                <a:moveTo>
                  <a:pt x="163863" y="102391"/>
                </a:moveTo>
                <a:lnTo>
                  <a:pt x="125353" y="164008"/>
                </a:lnTo>
                <a:cubicBezTo>
                  <a:pt x="123331" y="167233"/>
                  <a:pt x="119865" y="169255"/>
                  <a:pt x="116062" y="169447"/>
                </a:cubicBezTo>
                <a:cubicBezTo>
                  <a:pt x="112259" y="169640"/>
                  <a:pt x="108600" y="167907"/>
                  <a:pt x="106338" y="164826"/>
                </a:cubicBezTo>
                <a:lnTo>
                  <a:pt x="83231" y="134018"/>
                </a:lnTo>
                <a:cubicBezTo>
                  <a:pt x="79380" y="128915"/>
                  <a:pt x="80439" y="121694"/>
                  <a:pt x="85542" y="117843"/>
                </a:cubicBezTo>
                <a:cubicBezTo>
                  <a:pt x="90645" y="113992"/>
                  <a:pt x="97866" y="115051"/>
                  <a:pt x="101717" y="120154"/>
                </a:cubicBezTo>
                <a:lnTo>
                  <a:pt x="114714" y="137483"/>
                </a:lnTo>
                <a:lnTo>
                  <a:pt x="144271" y="90163"/>
                </a:lnTo>
                <a:cubicBezTo>
                  <a:pt x="147641" y="84772"/>
                  <a:pt x="154765" y="83087"/>
                  <a:pt x="160205" y="86505"/>
                </a:cubicBezTo>
                <a:cubicBezTo>
                  <a:pt x="165644" y="89923"/>
                  <a:pt x="167281" y="96999"/>
                  <a:pt x="163863" y="10243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813327" y="1294789"/>
            <a:ext cx="1881380" cy="26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53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After Harmonization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23085" y="1689035"/>
            <a:ext cx="5266221" cy="1150189"/>
          </a:xfrm>
          <a:custGeom>
            <a:avLst/>
            <a:gdLst/>
            <a:ahLst/>
            <a:cxnLst/>
            <a:rect l="l" t="t" r="r" b="b"/>
            <a:pathLst>
              <a:path w="5266221" h="1150189">
                <a:moveTo>
                  <a:pt x="0" y="0"/>
                </a:moveTo>
                <a:lnTo>
                  <a:pt x="5266221" y="0"/>
                </a:lnTo>
                <a:lnTo>
                  <a:pt x="5266221" y="1150189"/>
                </a:lnTo>
                <a:lnTo>
                  <a:pt x="0" y="1150189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423085" y="1689035"/>
            <a:ext cx="32863" cy="1150189"/>
          </a:xfrm>
          <a:custGeom>
            <a:avLst/>
            <a:gdLst/>
            <a:ahLst/>
            <a:cxnLst/>
            <a:rect l="l" t="t" r="r" b="b"/>
            <a:pathLst>
              <a:path w="32863" h="1150189">
                <a:moveTo>
                  <a:pt x="0" y="0"/>
                </a:moveTo>
                <a:lnTo>
                  <a:pt x="32863" y="0"/>
                </a:lnTo>
                <a:lnTo>
                  <a:pt x="32863" y="1150189"/>
                </a:lnTo>
                <a:lnTo>
                  <a:pt x="0" y="115018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570966" y="1820485"/>
            <a:ext cx="5052615" cy="19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5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 1: นิยามเบาหวาน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570966" y="2083385"/>
            <a:ext cx="5044399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มาตรฐาน:</a:t>
            </a: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ใช้นิยามเดียวกัน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70966" y="2313423"/>
            <a:ext cx="5044399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FPG ≥ 126 mg/dL หรือ HbA1c ≥ 6.5% หรือ กำลังรับประทานยาเบาหวาน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594586" y="2563173"/>
            <a:ext cx="100642" cy="115019"/>
          </a:xfrm>
          <a:custGeom>
            <a:avLst/>
            <a:gdLst/>
            <a:ahLst/>
            <a:cxnLst/>
            <a:rect l="l" t="t" r="r" b="b"/>
            <a:pathLst>
              <a:path w="100642" h="115019">
                <a:moveTo>
                  <a:pt x="97676" y="15748"/>
                </a:moveTo>
                <a:cubicBezTo>
                  <a:pt x="100889" y="18084"/>
                  <a:pt x="101607" y="22577"/>
                  <a:pt x="99271" y="25789"/>
                </a:cubicBezTo>
                <a:lnTo>
                  <a:pt x="41762" y="104865"/>
                </a:lnTo>
                <a:cubicBezTo>
                  <a:pt x="40526" y="106572"/>
                  <a:pt x="38617" y="107628"/>
                  <a:pt x="36505" y="107808"/>
                </a:cubicBezTo>
                <a:cubicBezTo>
                  <a:pt x="34393" y="107987"/>
                  <a:pt x="32349" y="107201"/>
                  <a:pt x="30866" y="105719"/>
                </a:cubicBezTo>
                <a:lnTo>
                  <a:pt x="2112" y="76964"/>
                </a:lnTo>
                <a:cubicBezTo>
                  <a:pt x="-696" y="74156"/>
                  <a:pt x="-696" y="69595"/>
                  <a:pt x="2112" y="66787"/>
                </a:cubicBezTo>
                <a:cubicBezTo>
                  <a:pt x="4920" y="63979"/>
                  <a:pt x="9480" y="63979"/>
                  <a:pt x="12288" y="66787"/>
                </a:cubicBezTo>
                <a:lnTo>
                  <a:pt x="35090" y="89589"/>
                </a:lnTo>
                <a:lnTo>
                  <a:pt x="87657" y="17320"/>
                </a:lnTo>
                <a:cubicBezTo>
                  <a:pt x="89993" y="14108"/>
                  <a:pt x="94486" y="13389"/>
                  <a:pt x="97699" y="157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6740106" y="2543461"/>
            <a:ext cx="4875259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ผลลัพธ์สอดคล้องกัน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23085" y="2970674"/>
            <a:ext cx="5266221" cy="1150189"/>
          </a:xfrm>
          <a:custGeom>
            <a:avLst/>
            <a:gdLst/>
            <a:ahLst/>
            <a:cxnLst/>
            <a:rect l="l" t="t" r="r" b="b"/>
            <a:pathLst>
              <a:path w="5266221" h="1150189">
                <a:moveTo>
                  <a:pt x="0" y="0"/>
                </a:moveTo>
                <a:lnTo>
                  <a:pt x="5266221" y="0"/>
                </a:lnTo>
                <a:lnTo>
                  <a:pt x="5266221" y="1150189"/>
                </a:lnTo>
                <a:lnTo>
                  <a:pt x="0" y="1150189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6423085" y="2970674"/>
            <a:ext cx="32863" cy="1150189"/>
          </a:xfrm>
          <a:custGeom>
            <a:avLst/>
            <a:gdLst/>
            <a:ahLst/>
            <a:cxnLst/>
            <a:rect l="l" t="t" r="r" b="b"/>
            <a:pathLst>
              <a:path w="32863" h="1150189">
                <a:moveTo>
                  <a:pt x="0" y="0"/>
                </a:moveTo>
                <a:lnTo>
                  <a:pt x="32863" y="0"/>
                </a:lnTo>
                <a:lnTo>
                  <a:pt x="32863" y="1150189"/>
                </a:lnTo>
                <a:lnTo>
                  <a:pt x="0" y="115018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6570966" y="3102124"/>
            <a:ext cx="5052615" cy="19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5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 2: รหัสจังหวัด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570966" y="3365024"/>
            <a:ext cx="5044399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มาตรฐาน:</a:t>
            </a: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ใช้รหัส 2 หลัก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570966" y="3595062"/>
            <a:ext cx="5044399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แปลง 1001 → 10, 1002 → 10 (กรุงเทพฯ)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594586" y="3844812"/>
            <a:ext cx="100642" cy="115019"/>
          </a:xfrm>
          <a:custGeom>
            <a:avLst/>
            <a:gdLst/>
            <a:ahLst/>
            <a:cxnLst/>
            <a:rect l="l" t="t" r="r" b="b"/>
            <a:pathLst>
              <a:path w="100642" h="115019">
                <a:moveTo>
                  <a:pt x="97676" y="15748"/>
                </a:moveTo>
                <a:cubicBezTo>
                  <a:pt x="100889" y="18084"/>
                  <a:pt x="101607" y="22577"/>
                  <a:pt x="99271" y="25789"/>
                </a:cubicBezTo>
                <a:lnTo>
                  <a:pt x="41762" y="104865"/>
                </a:lnTo>
                <a:cubicBezTo>
                  <a:pt x="40526" y="106572"/>
                  <a:pt x="38617" y="107628"/>
                  <a:pt x="36505" y="107808"/>
                </a:cubicBezTo>
                <a:cubicBezTo>
                  <a:pt x="34393" y="107987"/>
                  <a:pt x="32349" y="107201"/>
                  <a:pt x="30866" y="105719"/>
                </a:cubicBezTo>
                <a:lnTo>
                  <a:pt x="2112" y="76964"/>
                </a:lnTo>
                <a:cubicBezTo>
                  <a:pt x="-696" y="74156"/>
                  <a:pt x="-696" y="69595"/>
                  <a:pt x="2112" y="66787"/>
                </a:cubicBezTo>
                <a:cubicBezTo>
                  <a:pt x="4920" y="63979"/>
                  <a:pt x="9480" y="63979"/>
                  <a:pt x="12288" y="66787"/>
                </a:cubicBezTo>
                <a:lnTo>
                  <a:pt x="35090" y="89589"/>
                </a:lnTo>
                <a:lnTo>
                  <a:pt x="87657" y="17320"/>
                </a:lnTo>
                <a:cubicBezTo>
                  <a:pt x="89993" y="14108"/>
                  <a:pt x="94486" y="13389"/>
                  <a:pt x="97699" y="157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740106" y="3825099"/>
            <a:ext cx="4875259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Merge ได้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23085" y="4252312"/>
            <a:ext cx="5266221" cy="1150189"/>
          </a:xfrm>
          <a:custGeom>
            <a:avLst/>
            <a:gdLst/>
            <a:ahLst/>
            <a:cxnLst/>
            <a:rect l="l" t="t" r="r" b="b"/>
            <a:pathLst>
              <a:path w="5266221" h="1150189">
                <a:moveTo>
                  <a:pt x="0" y="0"/>
                </a:moveTo>
                <a:lnTo>
                  <a:pt x="5266221" y="0"/>
                </a:lnTo>
                <a:lnTo>
                  <a:pt x="5266221" y="1150189"/>
                </a:lnTo>
                <a:lnTo>
                  <a:pt x="0" y="1150189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6423085" y="4252312"/>
            <a:ext cx="32863" cy="1150189"/>
          </a:xfrm>
          <a:custGeom>
            <a:avLst/>
            <a:gdLst/>
            <a:ahLst/>
            <a:cxnLst/>
            <a:rect l="l" t="t" r="r" b="b"/>
            <a:pathLst>
              <a:path w="32863" h="1150189">
                <a:moveTo>
                  <a:pt x="0" y="0"/>
                </a:moveTo>
                <a:lnTo>
                  <a:pt x="32863" y="0"/>
                </a:lnTo>
                <a:lnTo>
                  <a:pt x="32863" y="1150189"/>
                </a:lnTo>
                <a:lnTo>
                  <a:pt x="0" y="115018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570966" y="4383763"/>
            <a:ext cx="5052615" cy="19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5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 3: หน่วยวัด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570966" y="4646663"/>
            <a:ext cx="5044399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มาตรฐาน:</a:t>
            </a: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แปลงเป็นหน่วยเดียวกัน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570966" y="4876701"/>
            <a:ext cx="5044399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pound × 0.453592 = kg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594586" y="5126451"/>
            <a:ext cx="100642" cy="115019"/>
          </a:xfrm>
          <a:custGeom>
            <a:avLst/>
            <a:gdLst/>
            <a:ahLst/>
            <a:cxnLst/>
            <a:rect l="l" t="t" r="r" b="b"/>
            <a:pathLst>
              <a:path w="100642" h="115019">
                <a:moveTo>
                  <a:pt x="97676" y="15748"/>
                </a:moveTo>
                <a:cubicBezTo>
                  <a:pt x="100889" y="18084"/>
                  <a:pt x="101607" y="22577"/>
                  <a:pt x="99271" y="25789"/>
                </a:cubicBezTo>
                <a:lnTo>
                  <a:pt x="41762" y="104865"/>
                </a:lnTo>
                <a:cubicBezTo>
                  <a:pt x="40526" y="106572"/>
                  <a:pt x="38617" y="107628"/>
                  <a:pt x="36505" y="107808"/>
                </a:cubicBezTo>
                <a:cubicBezTo>
                  <a:pt x="34393" y="107987"/>
                  <a:pt x="32349" y="107201"/>
                  <a:pt x="30866" y="105719"/>
                </a:cubicBezTo>
                <a:lnTo>
                  <a:pt x="2112" y="76964"/>
                </a:lnTo>
                <a:cubicBezTo>
                  <a:pt x="-696" y="74156"/>
                  <a:pt x="-696" y="69595"/>
                  <a:pt x="2112" y="66787"/>
                </a:cubicBezTo>
                <a:cubicBezTo>
                  <a:pt x="4920" y="63979"/>
                  <a:pt x="9480" y="63979"/>
                  <a:pt x="12288" y="66787"/>
                </a:cubicBezTo>
                <a:lnTo>
                  <a:pt x="35090" y="89589"/>
                </a:lnTo>
                <a:lnTo>
                  <a:pt x="87657" y="17320"/>
                </a:lnTo>
                <a:cubicBezTo>
                  <a:pt x="89993" y="14108"/>
                  <a:pt x="94486" y="13389"/>
                  <a:pt x="97699" y="1572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6740106" y="5106738"/>
            <a:ext cx="4875259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เปรียบเทียบถูกต้อง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345057" y="5777131"/>
            <a:ext cx="11518318" cy="755838"/>
          </a:xfrm>
          <a:custGeom>
            <a:avLst/>
            <a:gdLst/>
            <a:ahLst/>
            <a:cxnLst/>
            <a:rect l="l" t="t" r="r" b="b"/>
            <a:pathLst>
              <a:path w="11518318" h="755838">
                <a:moveTo>
                  <a:pt x="0" y="0"/>
                </a:moveTo>
                <a:lnTo>
                  <a:pt x="11518318" y="0"/>
                </a:lnTo>
                <a:lnTo>
                  <a:pt x="11518318" y="755838"/>
                </a:lnTo>
                <a:lnTo>
                  <a:pt x="0" y="755838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Shape 56"/>
          <p:cNvSpPr/>
          <p:nvPr/>
        </p:nvSpPr>
        <p:spPr>
          <a:xfrm>
            <a:off x="345057" y="5777131"/>
            <a:ext cx="32863" cy="755838"/>
          </a:xfrm>
          <a:custGeom>
            <a:avLst/>
            <a:gdLst/>
            <a:ahLst/>
            <a:cxnLst/>
            <a:rect l="l" t="t" r="r" b="b"/>
            <a:pathLst>
              <a:path w="32863" h="755838">
                <a:moveTo>
                  <a:pt x="0" y="0"/>
                </a:moveTo>
                <a:lnTo>
                  <a:pt x="32863" y="0"/>
                </a:lnTo>
                <a:lnTo>
                  <a:pt x="32863" y="755838"/>
                </a:lnTo>
                <a:lnTo>
                  <a:pt x="0" y="755838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579202" y="5941443"/>
            <a:ext cx="147881" cy="147881"/>
          </a:xfrm>
          <a:custGeom>
            <a:avLst/>
            <a:gdLst/>
            <a:ahLst/>
            <a:cxnLst/>
            <a:rect l="l" t="t" r="r" b="b"/>
            <a:pathLst>
              <a:path w="147881" h="147881">
                <a:moveTo>
                  <a:pt x="38646" y="10485"/>
                </a:moveTo>
                <a:cubicBezTo>
                  <a:pt x="41794" y="12680"/>
                  <a:pt x="42545" y="17012"/>
                  <a:pt x="40350" y="20132"/>
                </a:cubicBezTo>
                <a:lnTo>
                  <a:pt x="24175" y="43238"/>
                </a:lnTo>
                <a:cubicBezTo>
                  <a:pt x="22991" y="44913"/>
                  <a:pt x="21142" y="45982"/>
                  <a:pt x="19092" y="46155"/>
                </a:cubicBezTo>
                <a:cubicBezTo>
                  <a:pt x="17041" y="46328"/>
                  <a:pt x="15019" y="45635"/>
                  <a:pt x="13575" y="44191"/>
                </a:cubicBezTo>
                <a:lnTo>
                  <a:pt x="2022" y="32638"/>
                </a:lnTo>
                <a:cubicBezTo>
                  <a:pt x="-664" y="29923"/>
                  <a:pt x="-664" y="25533"/>
                  <a:pt x="2022" y="22818"/>
                </a:cubicBezTo>
                <a:cubicBezTo>
                  <a:pt x="4708" y="20103"/>
                  <a:pt x="9127" y="20132"/>
                  <a:pt x="11842" y="22818"/>
                </a:cubicBezTo>
                <a:lnTo>
                  <a:pt x="17561" y="28536"/>
                </a:lnTo>
                <a:lnTo>
                  <a:pt x="28999" y="12189"/>
                </a:lnTo>
                <a:cubicBezTo>
                  <a:pt x="31194" y="9040"/>
                  <a:pt x="35526" y="8289"/>
                  <a:pt x="38646" y="10485"/>
                </a:cubicBezTo>
                <a:close/>
                <a:moveTo>
                  <a:pt x="38646" y="56697"/>
                </a:moveTo>
                <a:cubicBezTo>
                  <a:pt x="41794" y="58893"/>
                  <a:pt x="42545" y="63225"/>
                  <a:pt x="40350" y="66344"/>
                </a:cubicBezTo>
                <a:lnTo>
                  <a:pt x="24175" y="89451"/>
                </a:lnTo>
                <a:cubicBezTo>
                  <a:pt x="22991" y="91126"/>
                  <a:pt x="21142" y="92195"/>
                  <a:pt x="19092" y="92368"/>
                </a:cubicBezTo>
                <a:cubicBezTo>
                  <a:pt x="17041" y="92541"/>
                  <a:pt x="15019" y="91848"/>
                  <a:pt x="13575" y="90404"/>
                </a:cubicBezTo>
                <a:lnTo>
                  <a:pt x="2022" y="78851"/>
                </a:lnTo>
                <a:cubicBezTo>
                  <a:pt x="-693" y="76136"/>
                  <a:pt x="-693" y="71746"/>
                  <a:pt x="2022" y="69059"/>
                </a:cubicBezTo>
                <a:cubicBezTo>
                  <a:pt x="4737" y="66373"/>
                  <a:pt x="9127" y="66344"/>
                  <a:pt x="11813" y="69059"/>
                </a:cubicBezTo>
                <a:lnTo>
                  <a:pt x="17532" y="74778"/>
                </a:lnTo>
                <a:lnTo>
                  <a:pt x="28970" y="58430"/>
                </a:lnTo>
                <a:cubicBezTo>
                  <a:pt x="31165" y="55282"/>
                  <a:pt x="35497" y="54531"/>
                  <a:pt x="38617" y="56726"/>
                </a:cubicBezTo>
                <a:close/>
                <a:moveTo>
                  <a:pt x="64698" y="27728"/>
                </a:moveTo>
                <a:cubicBezTo>
                  <a:pt x="64698" y="22615"/>
                  <a:pt x="68828" y="18485"/>
                  <a:pt x="73941" y="18485"/>
                </a:cubicBezTo>
                <a:lnTo>
                  <a:pt x="138639" y="18485"/>
                </a:lnTo>
                <a:cubicBezTo>
                  <a:pt x="143751" y="18485"/>
                  <a:pt x="147881" y="22615"/>
                  <a:pt x="147881" y="27728"/>
                </a:cubicBezTo>
                <a:cubicBezTo>
                  <a:pt x="147881" y="32840"/>
                  <a:pt x="143751" y="36970"/>
                  <a:pt x="138639" y="36970"/>
                </a:cubicBezTo>
                <a:lnTo>
                  <a:pt x="73941" y="36970"/>
                </a:lnTo>
                <a:cubicBezTo>
                  <a:pt x="68828" y="36970"/>
                  <a:pt x="64698" y="32840"/>
                  <a:pt x="64698" y="27728"/>
                </a:cubicBezTo>
                <a:close/>
                <a:moveTo>
                  <a:pt x="64698" y="73941"/>
                </a:moveTo>
                <a:cubicBezTo>
                  <a:pt x="64698" y="68828"/>
                  <a:pt x="68828" y="64698"/>
                  <a:pt x="73941" y="64698"/>
                </a:cubicBezTo>
                <a:lnTo>
                  <a:pt x="138639" y="64698"/>
                </a:lnTo>
                <a:cubicBezTo>
                  <a:pt x="143751" y="64698"/>
                  <a:pt x="147881" y="68828"/>
                  <a:pt x="147881" y="73941"/>
                </a:cubicBezTo>
                <a:cubicBezTo>
                  <a:pt x="147881" y="79053"/>
                  <a:pt x="143751" y="83183"/>
                  <a:pt x="138639" y="83183"/>
                </a:cubicBezTo>
                <a:lnTo>
                  <a:pt x="73941" y="83183"/>
                </a:lnTo>
                <a:cubicBezTo>
                  <a:pt x="68828" y="83183"/>
                  <a:pt x="64698" y="79053"/>
                  <a:pt x="64698" y="73941"/>
                </a:cubicBezTo>
                <a:close/>
                <a:moveTo>
                  <a:pt x="46213" y="120154"/>
                </a:moveTo>
                <a:cubicBezTo>
                  <a:pt x="46213" y="115041"/>
                  <a:pt x="50343" y="110911"/>
                  <a:pt x="55456" y="110911"/>
                </a:cubicBezTo>
                <a:lnTo>
                  <a:pt x="138639" y="110911"/>
                </a:lnTo>
                <a:cubicBezTo>
                  <a:pt x="143751" y="110911"/>
                  <a:pt x="147881" y="115041"/>
                  <a:pt x="147881" y="120154"/>
                </a:cubicBezTo>
                <a:cubicBezTo>
                  <a:pt x="147881" y="125266"/>
                  <a:pt x="143751" y="129396"/>
                  <a:pt x="138639" y="129396"/>
                </a:cubicBezTo>
                <a:lnTo>
                  <a:pt x="55456" y="129396"/>
                </a:lnTo>
                <a:cubicBezTo>
                  <a:pt x="50343" y="129396"/>
                  <a:pt x="46213" y="125266"/>
                  <a:pt x="46213" y="120154"/>
                </a:cubicBezTo>
                <a:close/>
                <a:moveTo>
                  <a:pt x="18485" y="108600"/>
                </a:moveTo>
                <a:cubicBezTo>
                  <a:pt x="24862" y="108600"/>
                  <a:pt x="30038" y="113777"/>
                  <a:pt x="30038" y="120154"/>
                </a:cubicBezTo>
                <a:cubicBezTo>
                  <a:pt x="30038" y="126530"/>
                  <a:pt x="24862" y="131707"/>
                  <a:pt x="18485" y="131707"/>
                </a:cubicBezTo>
                <a:cubicBezTo>
                  <a:pt x="12109" y="131707"/>
                  <a:pt x="6932" y="126530"/>
                  <a:pt x="6932" y="120154"/>
                </a:cubicBezTo>
                <a:cubicBezTo>
                  <a:pt x="6932" y="113777"/>
                  <a:pt x="12109" y="108600"/>
                  <a:pt x="18485" y="10860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790140" y="5908581"/>
            <a:ext cx="11147175" cy="2300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4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Checklist ก่อน Harmonization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583310" y="6270069"/>
            <a:ext cx="115019" cy="131450"/>
          </a:xfrm>
          <a:custGeom>
            <a:avLst/>
            <a:gdLst/>
            <a:ahLst/>
            <a:cxnLst/>
            <a:rect l="l" t="t" r="r" b="b"/>
            <a:pathLst>
              <a:path w="115019" h="131450">
                <a:moveTo>
                  <a:pt x="16431" y="8216"/>
                </a:moveTo>
                <a:lnTo>
                  <a:pt x="98588" y="8216"/>
                </a:lnTo>
                <a:cubicBezTo>
                  <a:pt x="107650" y="8216"/>
                  <a:pt x="115019" y="15584"/>
                  <a:pt x="115019" y="24647"/>
                </a:cubicBezTo>
                <a:lnTo>
                  <a:pt x="115019" y="106803"/>
                </a:lnTo>
                <a:cubicBezTo>
                  <a:pt x="115019" y="115866"/>
                  <a:pt x="107650" y="123235"/>
                  <a:pt x="98588" y="123235"/>
                </a:cubicBezTo>
                <a:lnTo>
                  <a:pt x="16431" y="123235"/>
                </a:lnTo>
                <a:cubicBezTo>
                  <a:pt x="7368" y="123235"/>
                  <a:pt x="0" y="115866"/>
                  <a:pt x="0" y="106803"/>
                </a:cubicBezTo>
                <a:lnTo>
                  <a:pt x="0" y="24647"/>
                </a:lnTo>
                <a:cubicBezTo>
                  <a:pt x="0" y="15584"/>
                  <a:pt x="7368" y="8216"/>
                  <a:pt x="16431" y="8216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788701" y="6237206"/>
            <a:ext cx="1084464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ตรวจสอบนิยามตัวแปร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3443172" y="6270069"/>
            <a:ext cx="115019" cy="131450"/>
          </a:xfrm>
          <a:custGeom>
            <a:avLst/>
            <a:gdLst/>
            <a:ahLst/>
            <a:cxnLst/>
            <a:rect l="l" t="t" r="r" b="b"/>
            <a:pathLst>
              <a:path w="115019" h="131450">
                <a:moveTo>
                  <a:pt x="16431" y="8216"/>
                </a:moveTo>
                <a:lnTo>
                  <a:pt x="98588" y="8216"/>
                </a:lnTo>
                <a:cubicBezTo>
                  <a:pt x="107650" y="8216"/>
                  <a:pt x="115019" y="15584"/>
                  <a:pt x="115019" y="24647"/>
                </a:cubicBezTo>
                <a:lnTo>
                  <a:pt x="115019" y="106803"/>
                </a:lnTo>
                <a:cubicBezTo>
                  <a:pt x="115019" y="115866"/>
                  <a:pt x="107650" y="123235"/>
                  <a:pt x="98588" y="123235"/>
                </a:cubicBezTo>
                <a:lnTo>
                  <a:pt x="16431" y="123235"/>
                </a:lnTo>
                <a:cubicBezTo>
                  <a:pt x="7368" y="123235"/>
                  <a:pt x="0" y="115866"/>
                  <a:pt x="0" y="106803"/>
                </a:cubicBezTo>
                <a:lnTo>
                  <a:pt x="0" y="24647"/>
                </a:lnTo>
                <a:cubicBezTo>
                  <a:pt x="0" y="15584"/>
                  <a:pt x="7368" y="8216"/>
                  <a:pt x="16431" y="8216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3648563" y="6237206"/>
            <a:ext cx="903720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ตรวจสอบหน่วยวัด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303137" y="6270069"/>
            <a:ext cx="115019" cy="131450"/>
          </a:xfrm>
          <a:custGeom>
            <a:avLst/>
            <a:gdLst/>
            <a:ahLst/>
            <a:cxnLst/>
            <a:rect l="l" t="t" r="r" b="b"/>
            <a:pathLst>
              <a:path w="115019" h="131450">
                <a:moveTo>
                  <a:pt x="16431" y="8216"/>
                </a:moveTo>
                <a:lnTo>
                  <a:pt x="98588" y="8216"/>
                </a:lnTo>
                <a:cubicBezTo>
                  <a:pt x="107650" y="8216"/>
                  <a:pt x="115019" y="15584"/>
                  <a:pt x="115019" y="24647"/>
                </a:cubicBezTo>
                <a:lnTo>
                  <a:pt x="115019" y="106803"/>
                </a:lnTo>
                <a:cubicBezTo>
                  <a:pt x="115019" y="115866"/>
                  <a:pt x="107650" y="123235"/>
                  <a:pt x="98588" y="123235"/>
                </a:cubicBezTo>
                <a:lnTo>
                  <a:pt x="16431" y="123235"/>
                </a:lnTo>
                <a:cubicBezTo>
                  <a:pt x="7368" y="123235"/>
                  <a:pt x="0" y="115866"/>
                  <a:pt x="0" y="106803"/>
                </a:cubicBezTo>
                <a:lnTo>
                  <a:pt x="0" y="24647"/>
                </a:lnTo>
                <a:cubicBezTo>
                  <a:pt x="0" y="15584"/>
                  <a:pt x="7368" y="8216"/>
                  <a:pt x="16431" y="8216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6508528" y="6237206"/>
            <a:ext cx="1141973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ตรวจสอบรหัสมาตรฐาน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9163102" y="6270069"/>
            <a:ext cx="115019" cy="131450"/>
          </a:xfrm>
          <a:custGeom>
            <a:avLst/>
            <a:gdLst/>
            <a:ahLst/>
            <a:cxnLst/>
            <a:rect l="l" t="t" r="r" b="b"/>
            <a:pathLst>
              <a:path w="115019" h="131450">
                <a:moveTo>
                  <a:pt x="16431" y="8216"/>
                </a:moveTo>
                <a:lnTo>
                  <a:pt x="98588" y="8216"/>
                </a:lnTo>
                <a:cubicBezTo>
                  <a:pt x="107650" y="8216"/>
                  <a:pt x="115019" y="15584"/>
                  <a:pt x="115019" y="24647"/>
                </a:cubicBezTo>
                <a:lnTo>
                  <a:pt x="115019" y="106803"/>
                </a:lnTo>
                <a:cubicBezTo>
                  <a:pt x="115019" y="115866"/>
                  <a:pt x="107650" y="123235"/>
                  <a:pt x="98588" y="123235"/>
                </a:cubicBezTo>
                <a:lnTo>
                  <a:pt x="16431" y="123235"/>
                </a:lnTo>
                <a:cubicBezTo>
                  <a:pt x="7368" y="123235"/>
                  <a:pt x="0" y="115866"/>
                  <a:pt x="0" y="106803"/>
                </a:cubicBezTo>
                <a:lnTo>
                  <a:pt x="0" y="24647"/>
                </a:lnTo>
                <a:cubicBezTo>
                  <a:pt x="0" y="15584"/>
                  <a:pt x="7368" y="8216"/>
                  <a:pt x="16431" y="8216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8" name="Text 66"/>
          <p:cNvSpPr/>
          <p:nvPr/>
        </p:nvSpPr>
        <p:spPr>
          <a:xfrm>
            <a:off x="9368493" y="6237206"/>
            <a:ext cx="911935" cy="164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ตรวจสอบช่วงเวลา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7537" y="357537"/>
            <a:ext cx="572059" cy="572059"/>
          </a:xfrm>
          <a:custGeom>
            <a:avLst/>
            <a:gdLst/>
            <a:ahLst/>
            <a:cxnLst/>
            <a:rect l="l" t="t" r="r" b="b"/>
            <a:pathLst>
              <a:path w="572059" h="572059">
                <a:moveTo>
                  <a:pt x="0" y="0"/>
                </a:moveTo>
                <a:lnTo>
                  <a:pt x="572059" y="0"/>
                </a:lnTo>
                <a:lnTo>
                  <a:pt x="572059" y="572059"/>
                </a:lnTo>
                <a:lnTo>
                  <a:pt x="0" y="57205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03906" y="357537"/>
            <a:ext cx="679320" cy="572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89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72610" y="357537"/>
            <a:ext cx="3628997" cy="3575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34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 Integration คืออะไร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72610" y="750827"/>
            <a:ext cx="3548551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7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Combining Data from Multiple Sources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403525" y="1215625"/>
            <a:ext cx="1144117" cy="1144117"/>
          </a:xfrm>
          <a:custGeom>
            <a:avLst/>
            <a:gdLst/>
            <a:ahLst/>
            <a:cxnLst/>
            <a:rect l="l" t="t" r="r" b="b"/>
            <a:pathLst>
              <a:path w="1144117" h="1144117">
                <a:moveTo>
                  <a:pt x="71507" y="0"/>
                </a:moveTo>
                <a:lnTo>
                  <a:pt x="1072610" y="0"/>
                </a:lnTo>
                <a:cubicBezTo>
                  <a:pt x="1112102" y="0"/>
                  <a:pt x="1144117" y="32015"/>
                  <a:pt x="1144117" y="71507"/>
                </a:cubicBezTo>
                <a:lnTo>
                  <a:pt x="1144117" y="1072610"/>
                </a:lnTo>
                <a:cubicBezTo>
                  <a:pt x="1144117" y="1112102"/>
                  <a:pt x="1112102" y="1144117"/>
                  <a:pt x="1072610" y="1144117"/>
                </a:cubicBezTo>
                <a:lnTo>
                  <a:pt x="71507" y="1144117"/>
                </a:lnTo>
                <a:cubicBezTo>
                  <a:pt x="32015" y="1144117"/>
                  <a:pt x="0" y="1112102"/>
                  <a:pt x="0" y="1072610"/>
                </a:cubicBezTo>
                <a:lnTo>
                  <a:pt x="0" y="71507"/>
                </a:lnTo>
                <a:cubicBezTo>
                  <a:pt x="0" y="32015"/>
                  <a:pt x="32015" y="0"/>
                  <a:pt x="71507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3834804" y="1465900"/>
            <a:ext cx="281560" cy="321783"/>
          </a:xfrm>
          <a:custGeom>
            <a:avLst/>
            <a:gdLst/>
            <a:ahLst/>
            <a:cxnLst/>
            <a:rect l="l" t="t" r="r" b="b"/>
            <a:pathLst>
              <a:path w="281560" h="321783">
                <a:moveTo>
                  <a:pt x="281560" y="129342"/>
                </a:moveTo>
                <a:cubicBezTo>
                  <a:pt x="272259" y="135501"/>
                  <a:pt x="261574" y="140466"/>
                  <a:pt x="250450" y="144425"/>
                </a:cubicBezTo>
                <a:cubicBezTo>
                  <a:pt x="220912" y="154984"/>
                  <a:pt x="182134" y="160891"/>
                  <a:pt x="140780" y="160891"/>
                </a:cubicBezTo>
                <a:cubicBezTo>
                  <a:pt x="99426" y="160891"/>
                  <a:pt x="60586" y="154921"/>
                  <a:pt x="31110" y="144425"/>
                </a:cubicBezTo>
                <a:cubicBezTo>
                  <a:pt x="20049" y="140466"/>
                  <a:pt x="9302" y="135501"/>
                  <a:pt x="0" y="129342"/>
                </a:cubicBezTo>
                <a:lnTo>
                  <a:pt x="0" y="181003"/>
                </a:lnTo>
                <a:cubicBezTo>
                  <a:pt x="0" y="208782"/>
                  <a:pt x="63037" y="231282"/>
                  <a:pt x="140780" y="231282"/>
                </a:cubicBezTo>
                <a:cubicBezTo>
                  <a:pt x="218523" y="231282"/>
                  <a:pt x="281560" y="208782"/>
                  <a:pt x="281560" y="181003"/>
                </a:cubicBezTo>
                <a:lnTo>
                  <a:pt x="281560" y="129342"/>
                </a:lnTo>
                <a:close/>
                <a:moveTo>
                  <a:pt x="281560" y="80446"/>
                </a:moveTo>
                <a:lnTo>
                  <a:pt x="281560" y="50279"/>
                </a:lnTo>
                <a:cubicBezTo>
                  <a:pt x="281560" y="22500"/>
                  <a:pt x="218523" y="0"/>
                  <a:pt x="140780" y="0"/>
                </a:cubicBezTo>
                <a:cubicBezTo>
                  <a:pt x="63037" y="0"/>
                  <a:pt x="0" y="22500"/>
                  <a:pt x="0" y="50279"/>
                </a:cubicBezTo>
                <a:lnTo>
                  <a:pt x="0" y="80446"/>
                </a:lnTo>
                <a:cubicBezTo>
                  <a:pt x="0" y="108225"/>
                  <a:pt x="63037" y="130724"/>
                  <a:pt x="140780" y="130724"/>
                </a:cubicBezTo>
                <a:cubicBezTo>
                  <a:pt x="218523" y="130724"/>
                  <a:pt x="281560" y="108225"/>
                  <a:pt x="281560" y="80446"/>
                </a:cubicBezTo>
                <a:close/>
                <a:moveTo>
                  <a:pt x="250450" y="244982"/>
                </a:moveTo>
                <a:cubicBezTo>
                  <a:pt x="220974" y="255478"/>
                  <a:pt x="182197" y="261449"/>
                  <a:pt x="140780" y="261449"/>
                </a:cubicBezTo>
                <a:cubicBezTo>
                  <a:pt x="99363" y="261449"/>
                  <a:pt x="60586" y="255478"/>
                  <a:pt x="31110" y="244982"/>
                </a:cubicBezTo>
                <a:cubicBezTo>
                  <a:pt x="20049" y="241023"/>
                  <a:pt x="9302" y="236058"/>
                  <a:pt x="0" y="229899"/>
                </a:cubicBezTo>
                <a:lnTo>
                  <a:pt x="0" y="271504"/>
                </a:lnTo>
                <a:cubicBezTo>
                  <a:pt x="0" y="299283"/>
                  <a:pt x="63037" y="321783"/>
                  <a:pt x="140780" y="321783"/>
                </a:cubicBezTo>
                <a:cubicBezTo>
                  <a:pt x="218523" y="321783"/>
                  <a:pt x="281560" y="299283"/>
                  <a:pt x="281560" y="271504"/>
                </a:cubicBezTo>
                <a:lnTo>
                  <a:pt x="281560" y="229899"/>
                </a:lnTo>
                <a:cubicBezTo>
                  <a:pt x="272259" y="236058"/>
                  <a:pt x="261574" y="241023"/>
                  <a:pt x="250450" y="24498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3610562" y="1859191"/>
            <a:ext cx="732950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67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Source A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72241" y="2467003"/>
            <a:ext cx="1206686" cy="3575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MOPH Database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ข้อมูลการตาย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894007" y="1877067"/>
            <a:ext cx="281560" cy="321783"/>
          </a:xfrm>
          <a:custGeom>
            <a:avLst/>
            <a:gdLst/>
            <a:ahLst/>
            <a:cxnLst/>
            <a:rect l="l" t="t" r="r" b="b"/>
            <a:pathLst>
              <a:path w="281560" h="321783">
                <a:moveTo>
                  <a:pt x="160891" y="40223"/>
                </a:moveTo>
                <a:cubicBezTo>
                  <a:pt x="160891" y="29099"/>
                  <a:pt x="151904" y="20111"/>
                  <a:pt x="140780" y="20111"/>
                </a:cubicBezTo>
                <a:cubicBezTo>
                  <a:pt x="129656" y="20111"/>
                  <a:pt x="120669" y="29099"/>
                  <a:pt x="120669" y="40223"/>
                </a:cubicBezTo>
                <a:lnTo>
                  <a:pt x="120669" y="140780"/>
                </a:lnTo>
                <a:lnTo>
                  <a:pt x="20111" y="140780"/>
                </a:lnTo>
                <a:cubicBezTo>
                  <a:pt x="8987" y="140780"/>
                  <a:pt x="0" y="149767"/>
                  <a:pt x="0" y="160891"/>
                </a:cubicBezTo>
                <a:cubicBezTo>
                  <a:pt x="0" y="172016"/>
                  <a:pt x="8987" y="181003"/>
                  <a:pt x="20111" y="181003"/>
                </a:cubicBezTo>
                <a:lnTo>
                  <a:pt x="120669" y="181003"/>
                </a:lnTo>
                <a:lnTo>
                  <a:pt x="120669" y="281560"/>
                </a:lnTo>
                <a:cubicBezTo>
                  <a:pt x="120669" y="292684"/>
                  <a:pt x="129656" y="301672"/>
                  <a:pt x="140780" y="301672"/>
                </a:cubicBezTo>
                <a:cubicBezTo>
                  <a:pt x="151904" y="301672"/>
                  <a:pt x="160891" y="292684"/>
                  <a:pt x="160891" y="281560"/>
                </a:cubicBezTo>
                <a:lnTo>
                  <a:pt x="160891" y="181003"/>
                </a:lnTo>
                <a:lnTo>
                  <a:pt x="261449" y="181003"/>
                </a:lnTo>
                <a:cubicBezTo>
                  <a:pt x="272573" y="181003"/>
                  <a:pt x="281560" y="172016"/>
                  <a:pt x="281560" y="160891"/>
                </a:cubicBezTo>
                <a:cubicBezTo>
                  <a:pt x="281560" y="149767"/>
                  <a:pt x="272573" y="140780"/>
                  <a:pt x="261449" y="140780"/>
                </a:cubicBezTo>
                <a:lnTo>
                  <a:pt x="160891" y="140780"/>
                </a:lnTo>
                <a:lnTo>
                  <a:pt x="160891" y="40223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5521930" y="1215625"/>
            <a:ext cx="1144117" cy="1144117"/>
          </a:xfrm>
          <a:custGeom>
            <a:avLst/>
            <a:gdLst/>
            <a:ahLst/>
            <a:cxnLst/>
            <a:rect l="l" t="t" r="r" b="b"/>
            <a:pathLst>
              <a:path w="1144117" h="1144117">
                <a:moveTo>
                  <a:pt x="71507" y="0"/>
                </a:moveTo>
                <a:lnTo>
                  <a:pt x="1072610" y="0"/>
                </a:lnTo>
                <a:cubicBezTo>
                  <a:pt x="1112102" y="0"/>
                  <a:pt x="1144117" y="32015"/>
                  <a:pt x="1144117" y="71507"/>
                </a:cubicBezTo>
                <a:lnTo>
                  <a:pt x="1144117" y="1072610"/>
                </a:lnTo>
                <a:cubicBezTo>
                  <a:pt x="1144117" y="1112102"/>
                  <a:pt x="1112102" y="1144117"/>
                  <a:pt x="1072610" y="1144117"/>
                </a:cubicBezTo>
                <a:lnTo>
                  <a:pt x="71507" y="1144117"/>
                </a:lnTo>
                <a:cubicBezTo>
                  <a:pt x="32015" y="1144117"/>
                  <a:pt x="0" y="1112102"/>
                  <a:pt x="0" y="1072610"/>
                </a:cubicBezTo>
                <a:lnTo>
                  <a:pt x="0" y="71507"/>
                </a:lnTo>
                <a:cubicBezTo>
                  <a:pt x="0" y="32015"/>
                  <a:pt x="32015" y="0"/>
                  <a:pt x="71507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953209" y="1465900"/>
            <a:ext cx="281560" cy="321783"/>
          </a:xfrm>
          <a:custGeom>
            <a:avLst/>
            <a:gdLst/>
            <a:ahLst/>
            <a:cxnLst/>
            <a:rect l="l" t="t" r="r" b="b"/>
            <a:pathLst>
              <a:path w="281560" h="321783">
                <a:moveTo>
                  <a:pt x="281560" y="129342"/>
                </a:moveTo>
                <a:cubicBezTo>
                  <a:pt x="272259" y="135501"/>
                  <a:pt x="261574" y="140466"/>
                  <a:pt x="250450" y="144425"/>
                </a:cubicBezTo>
                <a:cubicBezTo>
                  <a:pt x="220912" y="154984"/>
                  <a:pt x="182134" y="160891"/>
                  <a:pt x="140780" y="160891"/>
                </a:cubicBezTo>
                <a:cubicBezTo>
                  <a:pt x="99426" y="160891"/>
                  <a:pt x="60586" y="154921"/>
                  <a:pt x="31110" y="144425"/>
                </a:cubicBezTo>
                <a:cubicBezTo>
                  <a:pt x="20049" y="140466"/>
                  <a:pt x="9302" y="135501"/>
                  <a:pt x="0" y="129342"/>
                </a:cubicBezTo>
                <a:lnTo>
                  <a:pt x="0" y="181003"/>
                </a:lnTo>
                <a:cubicBezTo>
                  <a:pt x="0" y="208782"/>
                  <a:pt x="63037" y="231282"/>
                  <a:pt x="140780" y="231282"/>
                </a:cubicBezTo>
                <a:cubicBezTo>
                  <a:pt x="218523" y="231282"/>
                  <a:pt x="281560" y="208782"/>
                  <a:pt x="281560" y="181003"/>
                </a:cubicBezTo>
                <a:lnTo>
                  <a:pt x="281560" y="129342"/>
                </a:lnTo>
                <a:close/>
                <a:moveTo>
                  <a:pt x="281560" y="80446"/>
                </a:moveTo>
                <a:lnTo>
                  <a:pt x="281560" y="50279"/>
                </a:lnTo>
                <a:cubicBezTo>
                  <a:pt x="281560" y="22500"/>
                  <a:pt x="218523" y="0"/>
                  <a:pt x="140780" y="0"/>
                </a:cubicBezTo>
                <a:cubicBezTo>
                  <a:pt x="63037" y="0"/>
                  <a:pt x="0" y="22500"/>
                  <a:pt x="0" y="50279"/>
                </a:cubicBezTo>
                <a:lnTo>
                  <a:pt x="0" y="80446"/>
                </a:lnTo>
                <a:cubicBezTo>
                  <a:pt x="0" y="108225"/>
                  <a:pt x="63037" y="130724"/>
                  <a:pt x="140780" y="130724"/>
                </a:cubicBezTo>
                <a:cubicBezTo>
                  <a:pt x="218523" y="130724"/>
                  <a:pt x="281560" y="108225"/>
                  <a:pt x="281560" y="80446"/>
                </a:cubicBezTo>
                <a:close/>
                <a:moveTo>
                  <a:pt x="250450" y="244982"/>
                </a:moveTo>
                <a:cubicBezTo>
                  <a:pt x="220974" y="255478"/>
                  <a:pt x="182197" y="261449"/>
                  <a:pt x="140780" y="261449"/>
                </a:cubicBezTo>
                <a:cubicBezTo>
                  <a:pt x="99363" y="261449"/>
                  <a:pt x="60586" y="255478"/>
                  <a:pt x="31110" y="244982"/>
                </a:cubicBezTo>
                <a:cubicBezTo>
                  <a:pt x="20049" y="241023"/>
                  <a:pt x="9302" y="236058"/>
                  <a:pt x="0" y="229899"/>
                </a:cubicBezTo>
                <a:lnTo>
                  <a:pt x="0" y="271504"/>
                </a:lnTo>
                <a:cubicBezTo>
                  <a:pt x="0" y="299283"/>
                  <a:pt x="63037" y="321783"/>
                  <a:pt x="140780" y="321783"/>
                </a:cubicBezTo>
                <a:cubicBezTo>
                  <a:pt x="218523" y="321783"/>
                  <a:pt x="281560" y="299283"/>
                  <a:pt x="281560" y="271504"/>
                </a:cubicBezTo>
                <a:lnTo>
                  <a:pt x="281560" y="229899"/>
                </a:lnTo>
                <a:cubicBezTo>
                  <a:pt x="272259" y="236058"/>
                  <a:pt x="261574" y="241023"/>
                  <a:pt x="250450" y="24498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743603" y="1859191"/>
            <a:ext cx="697196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67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Source B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490646" y="2467003"/>
            <a:ext cx="1206686" cy="3575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NHSO Database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ข้อมูลการคลอด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992300" y="1877067"/>
            <a:ext cx="321783" cy="321783"/>
          </a:xfrm>
          <a:custGeom>
            <a:avLst/>
            <a:gdLst/>
            <a:ahLst/>
            <a:cxnLst/>
            <a:rect l="l" t="t" r="r" b="b"/>
            <a:pathLst>
              <a:path w="321783" h="321783">
                <a:moveTo>
                  <a:pt x="315875" y="175095"/>
                </a:moveTo>
                <a:cubicBezTo>
                  <a:pt x="323731" y="167239"/>
                  <a:pt x="323731" y="154481"/>
                  <a:pt x="315875" y="146625"/>
                </a:cubicBezTo>
                <a:lnTo>
                  <a:pt x="215318" y="46068"/>
                </a:lnTo>
                <a:cubicBezTo>
                  <a:pt x="207462" y="38212"/>
                  <a:pt x="194704" y="38212"/>
                  <a:pt x="186848" y="46068"/>
                </a:cubicBezTo>
                <a:cubicBezTo>
                  <a:pt x="178992" y="53924"/>
                  <a:pt x="178992" y="66682"/>
                  <a:pt x="186848" y="74538"/>
                </a:cubicBezTo>
                <a:lnTo>
                  <a:pt x="253090" y="140780"/>
                </a:lnTo>
                <a:lnTo>
                  <a:pt x="20111" y="140780"/>
                </a:lnTo>
                <a:cubicBezTo>
                  <a:pt x="8987" y="140780"/>
                  <a:pt x="0" y="149767"/>
                  <a:pt x="0" y="160891"/>
                </a:cubicBezTo>
                <a:cubicBezTo>
                  <a:pt x="0" y="172016"/>
                  <a:pt x="8987" y="181003"/>
                  <a:pt x="20111" y="181003"/>
                </a:cubicBezTo>
                <a:lnTo>
                  <a:pt x="253090" y="181003"/>
                </a:lnTo>
                <a:lnTo>
                  <a:pt x="186848" y="247245"/>
                </a:lnTo>
                <a:cubicBezTo>
                  <a:pt x="178992" y="255101"/>
                  <a:pt x="178992" y="267859"/>
                  <a:pt x="186848" y="275715"/>
                </a:cubicBezTo>
                <a:cubicBezTo>
                  <a:pt x="194704" y="283571"/>
                  <a:pt x="207462" y="283571"/>
                  <a:pt x="215318" y="275715"/>
                </a:cubicBezTo>
                <a:lnTo>
                  <a:pt x="315875" y="175158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640335" y="1215625"/>
            <a:ext cx="1144117" cy="1144117"/>
          </a:xfrm>
          <a:custGeom>
            <a:avLst/>
            <a:gdLst/>
            <a:ahLst/>
            <a:cxnLst/>
            <a:rect l="l" t="t" r="r" b="b"/>
            <a:pathLst>
              <a:path w="1144117" h="1144117">
                <a:moveTo>
                  <a:pt x="71507" y="0"/>
                </a:moveTo>
                <a:lnTo>
                  <a:pt x="1072610" y="0"/>
                </a:lnTo>
                <a:cubicBezTo>
                  <a:pt x="1112102" y="0"/>
                  <a:pt x="1144117" y="32015"/>
                  <a:pt x="1144117" y="71507"/>
                </a:cubicBezTo>
                <a:lnTo>
                  <a:pt x="1144117" y="1072610"/>
                </a:lnTo>
                <a:cubicBezTo>
                  <a:pt x="1144117" y="1112102"/>
                  <a:pt x="1112102" y="1144117"/>
                  <a:pt x="1072610" y="1144117"/>
                </a:cubicBezTo>
                <a:lnTo>
                  <a:pt x="71507" y="1144117"/>
                </a:lnTo>
                <a:cubicBezTo>
                  <a:pt x="32015" y="1144117"/>
                  <a:pt x="0" y="1112102"/>
                  <a:pt x="0" y="1072610"/>
                </a:cubicBezTo>
                <a:lnTo>
                  <a:pt x="0" y="71507"/>
                </a:lnTo>
                <a:cubicBezTo>
                  <a:pt x="0" y="32015"/>
                  <a:pt x="32015" y="0"/>
                  <a:pt x="71507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8031391" y="1465900"/>
            <a:ext cx="362006" cy="321783"/>
          </a:xfrm>
          <a:custGeom>
            <a:avLst/>
            <a:gdLst/>
            <a:ahLst/>
            <a:cxnLst/>
            <a:rect l="l" t="t" r="r" b="b"/>
            <a:pathLst>
              <a:path w="362006" h="321783">
                <a:moveTo>
                  <a:pt x="263648" y="60334"/>
                </a:moveTo>
                <a:cubicBezTo>
                  <a:pt x="253216" y="60334"/>
                  <a:pt x="243097" y="63162"/>
                  <a:pt x="234235" y="68316"/>
                </a:cubicBezTo>
                <a:cubicBezTo>
                  <a:pt x="224305" y="58260"/>
                  <a:pt x="212741" y="49839"/>
                  <a:pt x="199983" y="43491"/>
                </a:cubicBezTo>
                <a:cubicBezTo>
                  <a:pt x="217706" y="28407"/>
                  <a:pt x="240269" y="20111"/>
                  <a:pt x="263648" y="20111"/>
                </a:cubicBezTo>
                <a:cubicBezTo>
                  <a:pt x="317949" y="20111"/>
                  <a:pt x="362006" y="64105"/>
                  <a:pt x="362006" y="118469"/>
                </a:cubicBezTo>
                <a:cubicBezTo>
                  <a:pt x="362006" y="144551"/>
                  <a:pt x="351636" y="169565"/>
                  <a:pt x="333221" y="187979"/>
                </a:cubicBezTo>
                <a:lnTo>
                  <a:pt x="288536" y="232664"/>
                </a:lnTo>
                <a:cubicBezTo>
                  <a:pt x="270122" y="251079"/>
                  <a:pt x="245108" y="261449"/>
                  <a:pt x="219026" y="261449"/>
                </a:cubicBezTo>
                <a:cubicBezTo>
                  <a:pt x="164725" y="261449"/>
                  <a:pt x="120669" y="217455"/>
                  <a:pt x="120669" y="163091"/>
                </a:cubicBezTo>
                <a:cubicBezTo>
                  <a:pt x="120669" y="162148"/>
                  <a:pt x="120669" y="161206"/>
                  <a:pt x="120731" y="160263"/>
                </a:cubicBezTo>
                <a:cubicBezTo>
                  <a:pt x="121046" y="149139"/>
                  <a:pt x="130284" y="140403"/>
                  <a:pt x="141409" y="140717"/>
                </a:cubicBezTo>
                <a:cubicBezTo>
                  <a:pt x="152533" y="141031"/>
                  <a:pt x="161269" y="150270"/>
                  <a:pt x="160954" y="161394"/>
                </a:cubicBezTo>
                <a:cubicBezTo>
                  <a:pt x="160954" y="161960"/>
                  <a:pt x="160954" y="162526"/>
                  <a:pt x="160954" y="163028"/>
                </a:cubicBezTo>
                <a:cubicBezTo>
                  <a:pt x="160954" y="195144"/>
                  <a:pt x="186974" y="221163"/>
                  <a:pt x="219089" y="221163"/>
                </a:cubicBezTo>
                <a:cubicBezTo>
                  <a:pt x="234487" y="221163"/>
                  <a:pt x="249256" y="215067"/>
                  <a:pt x="260192" y="204131"/>
                </a:cubicBezTo>
                <a:lnTo>
                  <a:pt x="304877" y="159446"/>
                </a:lnTo>
                <a:cubicBezTo>
                  <a:pt x="315750" y="148573"/>
                  <a:pt x="321909" y="133741"/>
                  <a:pt x="321909" y="118343"/>
                </a:cubicBezTo>
                <a:cubicBezTo>
                  <a:pt x="321909" y="86228"/>
                  <a:pt x="295890" y="60209"/>
                  <a:pt x="263774" y="60209"/>
                </a:cubicBezTo>
                <a:close/>
                <a:moveTo>
                  <a:pt x="172958" y="108916"/>
                </a:moveTo>
                <a:cubicBezTo>
                  <a:pt x="171764" y="108413"/>
                  <a:pt x="170570" y="107722"/>
                  <a:pt x="169502" y="106968"/>
                </a:cubicBezTo>
                <a:cubicBezTo>
                  <a:pt x="161583" y="102883"/>
                  <a:pt x="152533" y="100557"/>
                  <a:pt x="143043" y="100557"/>
                </a:cubicBezTo>
                <a:cubicBezTo>
                  <a:pt x="127645" y="100557"/>
                  <a:pt x="112875" y="106653"/>
                  <a:pt x="101940" y="117589"/>
                </a:cubicBezTo>
                <a:lnTo>
                  <a:pt x="57255" y="162274"/>
                </a:lnTo>
                <a:cubicBezTo>
                  <a:pt x="46382" y="173147"/>
                  <a:pt x="40223" y="187979"/>
                  <a:pt x="40223" y="203377"/>
                </a:cubicBezTo>
                <a:cubicBezTo>
                  <a:pt x="40223" y="235492"/>
                  <a:pt x="66242" y="261512"/>
                  <a:pt x="98357" y="261512"/>
                </a:cubicBezTo>
                <a:cubicBezTo>
                  <a:pt x="108727" y="261512"/>
                  <a:pt x="118846" y="258746"/>
                  <a:pt x="127708" y="253593"/>
                </a:cubicBezTo>
                <a:cubicBezTo>
                  <a:pt x="137638" y="263648"/>
                  <a:pt x="149202" y="272070"/>
                  <a:pt x="162023" y="278418"/>
                </a:cubicBezTo>
                <a:cubicBezTo>
                  <a:pt x="144300" y="293438"/>
                  <a:pt x="121800" y="301797"/>
                  <a:pt x="98357" y="301797"/>
                </a:cubicBezTo>
                <a:cubicBezTo>
                  <a:pt x="44057" y="301797"/>
                  <a:pt x="0" y="257803"/>
                  <a:pt x="0" y="203440"/>
                </a:cubicBezTo>
                <a:cubicBezTo>
                  <a:pt x="0" y="177358"/>
                  <a:pt x="10370" y="152344"/>
                  <a:pt x="28784" y="133930"/>
                </a:cubicBezTo>
                <a:lnTo>
                  <a:pt x="73470" y="89245"/>
                </a:lnTo>
                <a:cubicBezTo>
                  <a:pt x="91884" y="70830"/>
                  <a:pt x="116898" y="60460"/>
                  <a:pt x="142980" y="60460"/>
                </a:cubicBezTo>
                <a:cubicBezTo>
                  <a:pt x="197406" y="60460"/>
                  <a:pt x="241337" y="104831"/>
                  <a:pt x="241337" y="159069"/>
                </a:cubicBezTo>
                <a:cubicBezTo>
                  <a:pt x="241337" y="159886"/>
                  <a:pt x="241337" y="160703"/>
                  <a:pt x="241337" y="161520"/>
                </a:cubicBezTo>
                <a:cubicBezTo>
                  <a:pt x="241086" y="172644"/>
                  <a:pt x="231847" y="181380"/>
                  <a:pt x="220723" y="181129"/>
                </a:cubicBezTo>
                <a:cubicBezTo>
                  <a:pt x="209599" y="180877"/>
                  <a:pt x="200863" y="171639"/>
                  <a:pt x="201114" y="160514"/>
                </a:cubicBezTo>
                <a:cubicBezTo>
                  <a:pt x="201114" y="160012"/>
                  <a:pt x="201114" y="159572"/>
                  <a:pt x="201114" y="159069"/>
                </a:cubicBezTo>
                <a:cubicBezTo>
                  <a:pt x="201114" y="137889"/>
                  <a:pt x="189802" y="119286"/>
                  <a:pt x="172958" y="10904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816198" y="1859191"/>
            <a:ext cx="795519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67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Integrated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609051" y="2467003"/>
            <a:ext cx="1206686" cy="3575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Combined Dataset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พร้อมวิเคราะห์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64687" y="3117720"/>
            <a:ext cx="3670114" cy="2052260"/>
          </a:xfrm>
          <a:custGeom>
            <a:avLst/>
            <a:gdLst/>
            <a:ahLst/>
            <a:cxnLst/>
            <a:rect l="l" t="t" r="r" b="b"/>
            <a:pathLst>
              <a:path w="3670114" h="2052260">
                <a:moveTo>
                  <a:pt x="0" y="0"/>
                </a:moveTo>
                <a:lnTo>
                  <a:pt x="3670114" y="0"/>
                </a:lnTo>
                <a:lnTo>
                  <a:pt x="3670114" y="2052260"/>
                </a:lnTo>
                <a:lnTo>
                  <a:pt x="0" y="205226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550606" y="3303644"/>
            <a:ext cx="429044" cy="429044"/>
          </a:xfrm>
          <a:custGeom>
            <a:avLst/>
            <a:gdLst/>
            <a:ahLst/>
            <a:cxnLst/>
            <a:rect l="l" t="t" r="r" b="b"/>
            <a:pathLst>
              <a:path w="429044" h="429044">
                <a:moveTo>
                  <a:pt x="214522" y="0"/>
                </a:moveTo>
                <a:lnTo>
                  <a:pt x="214522" y="0"/>
                </a:lnTo>
                <a:cubicBezTo>
                  <a:pt x="332920" y="0"/>
                  <a:pt x="429044" y="96124"/>
                  <a:pt x="429044" y="214522"/>
                </a:cubicBezTo>
                <a:lnTo>
                  <a:pt x="429044" y="214522"/>
                </a:lnTo>
                <a:cubicBezTo>
                  <a:pt x="429044" y="332920"/>
                  <a:pt x="332920" y="429044"/>
                  <a:pt x="214522" y="429044"/>
                </a:cubicBezTo>
                <a:lnTo>
                  <a:pt x="214522" y="429044"/>
                </a:lnTo>
                <a:cubicBezTo>
                  <a:pt x="96124" y="429044"/>
                  <a:pt x="0" y="332920"/>
                  <a:pt x="0" y="214522"/>
                </a:cubicBezTo>
                <a:lnTo>
                  <a:pt x="0" y="214522"/>
                </a:lnTo>
                <a:cubicBezTo>
                  <a:pt x="0" y="96124"/>
                  <a:pt x="96124" y="0"/>
                  <a:pt x="214522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64571" y="3428782"/>
            <a:ext cx="201114" cy="178768"/>
          </a:xfrm>
          <a:custGeom>
            <a:avLst/>
            <a:gdLst/>
            <a:ahLst/>
            <a:cxnLst/>
            <a:rect l="l" t="t" r="r" b="b"/>
            <a:pathLst>
              <a:path w="201114" h="178768">
                <a:moveTo>
                  <a:pt x="146471" y="33519"/>
                </a:moveTo>
                <a:cubicBezTo>
                  <a:pt x="140675" y="33519"/>
                  <a:pt x="135054" y="35090"/>
                  <a:pt x="130131" y="37953"/>
                </a:cubicBezTo>
                <a:cubicBezTo>
                  <a:pt x="124614" y="32367"/>
                  <a:pt x="118190" y="27688"/>
                  <a:pt x="111102" y="24162"/>
                </a:cubicBezTo>
                <a:cubicBezTo>
                  <a:pt x="120948" y="15782"/>
                  <a:pt x="133483" y="11173"/>
                  <a:pt x="146471" y="11173"/>
                </a:cubicBezTo>
                <a:cubicBezTo>
                  <a:pt x="176638" y="11173"/>
                  <a:pt x="201114" y="35614"/>
                  <a:pt x="201114" y="65816"/>
                </a:cubicBezTo>
                <a:cubicBezTo>
                  <a:pt x="201114" y="80306"/>
                  <a:pt x="195353" y="94203"/>
                  <a:pt x="185123" y="104433"/>
                </a:cubicBezTo>
                <a:lnTo>
                  <a:pt x="160298" y="129258"/>
                </a:lnTo>
                <a:cubicBezTo>
                  <a:pt x="150068" y="139488"/>
                  <a:pt x="136171" y="145249"/>
                  <a:pt x="121681" y="145249"/>
                </a:cubicBezTo>
                <a:cubicBezTo>
                  <a:pt x="91514" y="145249"/>
                  <a:pt x="67038" y="120808"/>
                  <a:pt x="67038" y="90606"/>
                </a:cubicBezTo>
                <a:cubicBezTo>
                  <a:pt x="67038" y="90082"/>
                  <a:pt x="67038" y="89559"/>
                  <a:pt x="67073" y="89035"/>
                </a:cubicBezTo>
                <a:cubicBezTo>
                  <a:pt x="67248" y="82855"/>
                  <a:pt x="72380" y="78002"/>
                  <a:pt x="78560" y="78176"/>
                </a:cubicBezTo>
                <a:cubicBezTo>
                  <a:pt x="84740" y="78351"/>
                  <a:pt x="89594" y="83483"/>
                  <a:pt x="89419" y="89663"/>
                </a:cubicBezTo>
                <a:cubicBezTo>
                  <a:pt x="89419" y="89978"/>
                  <a:pt x="89419" y="90292"/>
                  <a:pt x="89419" y="90571"/>
                </a:cubicBezTo>
                <a:cubicBezTo>
                  <a:pt x="89419" y="108413"/>
                  <a:pt x="103874" y="122868"/>
                  <a:pt x="121716" y="122868"/>
                </a:cubicBezTo>
                <a:cubicBezTo>
                  <a:pt x="130270" y="122868"/>
                  <a:pt x="138476" y="119481"/>
                  <a:pt x="144551" y="113406"/>
                </a:cubicBezTo>
                <a:lnTo>
                  <a:pt x="169376" y="88581"/>
                </a:lnTo>
                <a:cubicBezTo>
                  <a:pt x="175416" y="82541"/>
                  <a:pt x="178838" y="74301"/>
                  <a:pt x="178838" y="65746"/>
                </a:cubicBezTo>
                <a:cubicBezTo>
                  <a:pt x="178838" y="47904"/>
                  <a:pt x="164383" y="33449"/>
                  <a:pt x="146541" y="33449"/>
                </a:cubicBezTo>
                <a:close/>
                <a:moveTo>
                  <a:pt x="96088" y="60509"/>
                </a:moveTo>
                <a:cubicBezTo>
                  <a:pt x="95425" y="60230"/>
                  <a:pt x="94761" y="59845"/>
                  <a:pt x="94168" y="59427"/>
                </a:cubicBezTo>
                <a:cubicBezTo>
                  <a:pt x="89768" y="57157"/>
                  <a:pt x="84740" y="55865"/>
                  <a:pt x="79468" y="55865"/>
                </a:cubicBezTo>
                <a:cubicBezTo>
                  <a:pt x="70914" y="55865"/>
                  <a:pt x="62709" y="59252"/>
                  <a:pt x="56633" y="65327"/>
                </a:cubicBezTo>
                <a:lnTo>
                  <a:pt x="31808" y="90152"/>
                </a:lnTo>
                <a:cubicBezTo>
                  <a:pt x="25768" y="96193"/>
                  <a:pt x="22346" y="104433"/>
                  <a:pt x="22346" y="112987"/>
                </a:cubicBezTo>
                <a:cubicBezTo>
                  <a:pt x="22346" y="130829"/>
                  <a:pt x="36801" y="145284"/>
                  <a:pt x="54643" y="145284"/>
                </a:cubicBezTo>
                <a:cubicBezTo>
                  <a:pt x="60404" y="145284"/>
                  <a:pt x="66026" y="143748"/>
                  <a:pt x="70949" y="140885"/>
                </a:cubicBezTo>
                <a:cubicBezTo>
                  <a:pt x="76465" y="146471"/>
                  <a:pt x="82890" y="151150"/>
                  <a:pt x="90013" y="154677"/>
                </a:cubicBezTo>
                <a:cubicBezTo>
                  <a:pt x="80166" y="163021"/>
                  <a:pt x="67667" y="167665"/>
                  <a:pt x="54643" y="167665"/>
                </a:cubicBezTo>
                <a:cubicBezTo>
                  <a:pt x="24476" y="167665"/>
                  <a:pt x="0" y="143224"/>
                  <a:pt x="0" y="113022"/>
                </a:cubicBezTo>
                <a:cubicBezTo>
                  <a:pt x="0" y="98532"/>
                  <a:pt x="5761" y="84636"/>
                  <a:pt x="15991" y="74405"/>
                </a:cubicBezTo>
                <a:lnTo>
                  <a:pt x="40816" y="49580"/>
                </a:lnTo>
                <a:cubicBezTo>
                  <a:pt x="51047" y="39350"/>
                  <a:pt x="64943" y="33589"/>
                  <a:pt x="79433" y="33589"/>
                </a:cubicBezTo>
                <a:cubicBezTo>
                  <a:pt x="109670" y="33589"/>
                  <a:pt x="134076" y="58239"/>
                  <a:pt x="134076" y="88372"/>
                </a:cubicBezTo>
                <a:cubicBezTo>
                  <a:pt x="134076" y="88826"/>
                  <a:pt x="134076" y="89279"/>
                  <a:pt x="134076" y="89733"/>
                </a:cubicBezTo>
                <a:cubicBezTo>
                  <a:pt x="133937" y="95913"/>
                  <a:pt x="128804" y="100767"/>
                  <a:pt x="122624" y="100627"/>
                </a:cubicBezTo>
                <a:cubicBezTo>
                  <a:pt x="116444" y="100487"/>
                  <a:pt x="111591" y="95355"/>
                  <a:pt x="111730" y="89175"/>
                </a:cubicBezTo>
                <a:cubicBezTo>
                  <a:pt x="111730" y="88895"/>
                  <a:pt x="111730" y="88651"/>
                  <a:pt x="111730" y="88372"/>
                </a:cubicBezTo>
                <a:cubicBezTo>
                  <a:pt x="111730" y="76605"/>
                  <a:pt x="105445" y="66270"/>
                  <a:pt x="96088" y="6057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086911" y="3393028"/>
            <a:ext cx="697196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Linking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50606" y="3875703"/>
            <a:ext cx="3369783" cy="429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เชื่อมโยงระเบียนจากหลายแหล่งโดยใช้ตัวระบุ (identifiers)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68483" y="4412008"/>
            <a:ext cx="3280399" cy="572059"/>
          </a:xfrm>
          <a:custGeom>
            <a:avLst/>
            <a:gdLst/>
            <a:ahLst/>
            <a:cxnLst/>
            <a:rect l="l" t="t" r="r" b="b"/>
            <a:pathLst>
              <a:path w="3280399" h="572059">
                <a:moveTo>
                  <a:pt x="0" y="0"/>
                </a:moveTo>
                <a:lnTo>
                  <a:pt x="3280399" y="0"/>
                </a:lnTo>
                <a:lnTo>
                  <a:pt x="3280399" y="572059"/>
                </a:lnTo>
                <a:lnTo>
                  <a:pt x="0" y="572059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68483" y="4412008"/>
            <a:ext cx="35754" cy="572059"/>
          </a:xfrm>
          <a:custGeom>
            <a:avLst/>
            <a:gdLst/>
            <a:ahLst/>
            <a:cxnLst/>
            <a:rect l="l" t="t" r="r" b="b"/>
            <a:pathLst>
              <a:path w="35754" h="572059">
                <a:moveTo>
                  <a:pt x="0" y="0"/>
                </a:moveTo>
                <a:lnTo>
                  <a:pt x="35754" y="0"/>
                </a:lnTo>
                <a:lnTo>
                  <a:pt x="35754" y="572059"/>
                </a:lnTo>
                <a:lnTo>
                  <a:pt x="0" y="57205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93621" y="4519269"/>
            <a:ext cx="3110569" cy="3575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ตัวอย่าง:</a:t>
            </a: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เชื่อมข้อมูลผู้ป่วยจากโรงพยาบาล A และ B ด้วย CID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260496" y="3117720"/>
            <a:ext cx="3670114" cy="2052260"/>
          </a:xfrm>
          <a:custGeom>
            <a:avLst/>
            <a:gdLst/>
            <a:ahLst/>
            <a:cxnLst/>
            <a:rect l="l" t="t" r="r" b="b"/>
            <a:pathLst>
              <a:path w="3670114" h="2052260">
                <a:moveTo>
                  <a:pt x="0" y="0"/>
                </a:moveTo>
                <a:lnTo>
                  <a:pt x="3670114" y="0"/>
                </a:lnTo>
                <a:lnTo>
                  <a:pt x="3670114" y="2052260"/>
                </a:lnTo>
                <a:lnTo>
                  <a:pt x="0" y="205226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4446415" y="3303644"/>
            <a:ext cx="429044" cy="429044"/>
          </a:xfrm>
          <a:custGeom>
            <a:avLst/>
            <a:gdLst/>
            <a:ahLst/>
            <a:cxnLst/>
            <a:rect l="l" t="t" r="r" b="b"/>
            <a:pathLst>
              <a:path w="429044" h="429044">
                <a:moveTo>
                  <a:pt x="214522" y="0"/>
                </a:moveTo>
                <a:lnTo>
                  <a:pt x="214522" y="0"/>
                </a:lnTo>
                <a:cubicBezTo>
                  <a:pt x="332920" y="0"/>
                  <a:pt x="429044" y="96124"/>
                  <a:pt x="429044" y="214522"/>
                </a:cubicBezTo>
                <a:lnTo>
                  <a:pt x="429044" y="214522"/>
                </a:lnTo>
                <a:cubicBezTo>
                  <a:pt x="429044" y="332920"/>
                  <a:pt x="332920" y="429044"/>
                  <a:pt x="214522" y="429044"/>
                </a:cubicBezTo>
                <a:lnTo>
                  <a:pt x="214522" y="429044"/>
                </a:lnTo>
                <a:cubicBezTo>
                  <a:pt x="96124" y="429044"/>
                  <a:pt x="0" y="332920"/>
                  <a:pt x="0" y="214522"/>
                </a:cubicBezTo>
                <a:lnTo>
                  <a:pt x="0" y="214522"/>
                </a:lnTo>
                <a:cubicBezTo>
                  <a:pt x="0" y="96124"/>
                  <a:pt x="96124" y="0"/>
                  <a:pt x="214522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4560380" y="3428782"/>
            <a:ext cx="201114" cy="178768"/>
          </a:xfrm>
          <a:custGeom>
            <a:avLst/>
            <a:gdLst/>
            <a:ahLst/>
            <a:cxnLst/>
            <a:rect l="l" t="t" r="r" b="b"/>
            <a:pathLst>
              <a:path w="201114" h="178768">
                <a:moveTo>
                  <a:pt x="11173" y="41689"/>
                </a:moveTo>
                <a:cubicBezTo>
                  <a:pt x="4504" y="37849"/>
                  <a:pt x="0" y="30621"/>
                  <a:pt x="0" y="22346"/>
                </a:cubicBezTo>
                <a:cubicBezTo>
                  <a:pt x="0" y="10021"/>
                  <a:pt x="10021" y="0"/>
                  <a:pt x="22346" y="0"/>
                </a:cubicBezTo>
                <a:cubicBezTo>
                  <a:pt x="30621" y="0"/>
                  <a:pt x="37849" y="4504"/>
                  <a:pt x="41689" y="11173"/>
                </a:cubicBezTo>
                <a:lnTo>
                  <a:pt x="159390" y="11173"/>
                </a:lnTo>
                <a:cubicBezTo>
                  <a:pt x="163266" y="4504"/>
                  <a:pt x="170458" y="0"/>
                  <a:pt x="178733" y="0"/>
                </a:cubicBezTo>
                <a:cubicBezTo>
                  <a:pt x="191059" y="0"/>
                  <a:pt x="201079" y="10021"/>
                  <a:pt x="201079" y="22346"/>
                </a:cubicBezTo>
                <a:cubicBezTo>
                  <a:pt x="201079" y="30621"/>
                  <a:pt x="196575" y="37849"/>
                  <a:pt x="189906" y="41689"/>
                </a:cubicBezTo>
                <a:lnTo>
                  <a:pt x="189906" y="137044"/>
                </a:lnTo>
                <a:cubicBezTo>
                  <a:pt x="196575" y="140920"/>
                  <a:pt x="201079" y="148112"/>
                  <a:pt x="201079" y="156387"/>
                </a:cubicBezTo>
                <a:cubicBezTo>
                  <a:pt x="201079" y="168713"/>
                  <a:pt x="191059" y="178733"/>
                  <a:pt x="178733" y="178733"/>
                </a:cubicBezTo>
                <a:cubicBezTo>
                  <a:pt x="170458" y="178733"/>
                  <a:pt x="163231" y="174229"/>
                  <a:pt x="159390" y="167560"/>
                </a:cubicBezTo>
                <a:lnTo>
                  <a:pt x="41689" y="167560"/>
                </a:lnTo>
                <a:cubicBezTo>
                  <a:pt x="37814" y="174229"/>
                  <a:pt x="30621" y="178733"/>
                  <a:pt x="22346" y="178733"/>
                </a:cubicBezTo>
                <a:cubicBezTo>
                  <a:pt x="10021" y="178733"/>
                  <a:pt x="0" y="168713"/>
                  <a:pt x="0" y="156387"/>
                </a:cubicBezTo>
                <a:cubicBezTo>
                  <a:pt x="0" y="148112"/>
                  <a:pt x="4504" y="140885"/>
                  <a:pt x="11173" y="137044"/>
                </a:cubicBezTo>
                <a:lnTo>
                  <a:pt x="11173" y="41689"/>
                </a:lnTo>
                <a:close/>
                <a:moveTo>
                  <a:pt x="167595" y="41689"/>
                </a:moveTo>
                <a:cubicBezTo>
                  <a:pt x="164208" y="39734"/>
                  <a:pt x="161380" y="36906"/>
                  <a:pt x="159425" y="33519"/>
                </a:cubicBezTo>
                <a:lnTo>
                  <a:pt x="41689" y="33519"/>
                </a:lnTo>
                <a:cubicBezTo>
                  <a:pt x="39734" y="36906"/>
                  <a:pt x="36906" y="39734"/>
                  <a:pt x="33519" y="41689"/>
                </a:cubicBezTo>
                <a:lnTo>
                  <a:pt x="33519" y="137044"/>
                </a:lnTo>
                <a:cubicBezTo>
                  <a:pt x="36906" y="138999"/>
                  <a:pt x="39734" y="141828"/>
                  <a:pt x="41689" y="145214"/>
                </a:cubicBezTo>
                <a:lnTo>
                  <a:pt x="159390" y="145214"/>
                </a:lnTo>
                <a:cubicBezTo>
                  <a:pt x="161345" y="141828"/>
                  <a:pt x="164174" y="138999"/>
                  <a:pt x="167560" y="137044"/>
                </a:cubicBezTo>
                <a:lnTo>
                  <a:pt x="167560" y="41689"/>
                </a:lnTo>
                <a:close/>
                <a:moveTo>
                  <a:pt x="50279" y="61452"/>
                </a:moveTo>
                <a:cubicBezTo>
                  <a:pt x="50279" y="55272"/>
                  <a:pt x="55272" y="50279"/>
                  <a:pt x="61452" y="50279"/>
                </a:cubicBezTo>
                <a:lnTo>
                  <a:pt x="100557" y="50279"/>
                </a:lnTo>
                <a:cubicBezTo>
                  <a:pt x="106737" y="50279"/>
                  <a:pt x="111730" y="55272"/>
                  <a:pt x="111730" y="61452"/>
                </a:cubicBezTo>
                <a:lnTo>
                  <a:pt x="111730" y="83798"/>
                </a:lnTo>
                <a:cubicBezTo>
                  <a:pt x="111730" y="89978"/>
                  <a:pt x="106737" y="94971"/>
                  <a:pt x="100557" y="94971"/>
                </a:cubicBezTo>
                <a:lnTo>
                  <a:pt x="61452" y="94971"/>
                </a:lnTo>
                <a:cubicBezTo>
                  <a:pt x="55272" y="94971"/>
                  <a:pt x="50279" y="89978"/>
                  <a:pt x="50279" y="83798"/>
                </a:cubicBezTo>
                <a:lnTo>
                  <a:pt x="50279" y="61452"/>
                </a:lnTo>
                <a:close/>
                <a:moveTo>
                  <a:pt x="89384" y="111730"/>
                </a:moveTo>
                <a:lnTo>
                  <a:pt x="100557" y="111730"/>
                </a:lnTo>
                <a:cubicBezTo>
                  <a:pt x="115990" y="111730"/>
                  <a:pt x="128490" y="99230"/>
                  <a:pt x="128490" y="83798"/>
                </a:cubicBezTo>
                <a:lnTo>
                  <a:pt x="139663" y="83798"/>
                </a:lnTo>
                <a:cubicBezTo>
                  <a:pt x="145843" y="83798"/>
                  <a:pt x="150836" y="88791"/>
                  <a:pt x="150836" y="94971"/>
                </a:cubicBezTo>
                <a:lnTo>
                  <a:pt x="150836" y="117317"/>
                </a:lnTo>
                <a:cubicBezTo>
                  <a:pt x="150836" y="123497"/>
                  <a:pt x="145843" y="128490"/>
                  <a:pt x="139663" y="128490"/>
                </a:cubicBezTo>
                <a:lnTo>
                  <a:pt x="100557" y="128490"/>
                </a:lnTo>
                <a:cubicBezTo>
                  <a:pt x="94377" y="128490"/>
                  <a:pt x="89384" y="123497"/>
                  <a:pt x="89384" y="117317"/>
                </a:cubicBezTo>
                <a:lnTo>
                  <a:pt x="89384" y="11173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4982720" y="3393028"/>
            <a:ext cx="732950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Merging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446415" y="3875703"/>
            <a:ext cx="3369783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รวมตารางข้อมูลเข้าด้วยกันตามตัวระบุที่ตรงกัน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464292" y="4197486"/>
            <a:ext cx="3280399" cy="393290"/>
          </a:xfrm>
          <a:custGeom>
            <a:avLst/>
            <a:gdLst/>
            <a:ahLst/>
            <a:cxnLst/>
            <a:rect l="l" t="t" r="r" b="b"/>
            <a:pathLst>
              <a:path w="3280399" h="393290">
                <a:moveTo>
                  <a:pt x="0" y="0"/>
                </a:moveTo>
                <a:lnTo>
                  <a:pt x="3280399" y="0"/>
                </a:lnTo>
                <a:lnTo>
                  <a:pt x="3280399" y="393290"/>
                </a:lnTo>
                <a:lnTo>
                  <a:pt x="0" y="39329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4464292" y="4197486"/>
            <a:ext cx="35754" cy="393290"/>
          </a:xfrm>
          <a:custGeom>
            <a:avLst/>
            <a:gdLst/>
            <a:ahLst/>
            <a:cxnLst/>
            <a:rect l="l" t="t" r="r" b="b"/>
            <a:pathLst>
              <a:path w="35754" h="393290">
                <a:moveTo>
                  <a:pt x="0" y="0"/>
                </a:moveTo>
                <a:lnTo>
                  <a:pt x="35754" y="0"/>
                </a:lnTo>
                <a:lnTo>
                  <a:pt x="35754" y="393290"/>
                </a:lnTo>
                <a:lnTo>
                  <a:pt x="0" y="39329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4589430" y="4304747"/>
            <a:ext cx="3110569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ตัวอย่าง:</a:t>
            </a: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LEFT JOIN, INNER JOIN, FULL OUTER JOIN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156305" y="3117720"/>
            <a:ext cx="3670114" cy="2052260"/>
          </a:xfrm>
          <a:custGeom>
            <a:avLst/>
            <a:gdLst/>
            <a:ahLst/>
            <a:cxnLst/>
            <a:rect l="l" t="t" r="r" b="b"/>
            <a:pathLst>
              <a:path w="3670114" h="2052260">
                <a:moveTo>
                  <a:pt x="0" y="0"/>
                </a:moveTo>
                <a:lnTo>
                  <a:pt x="3670114" y="0"/>
                </a:lnTo>
                <a:lnTo>
                  <a:pt x="3670114" y="2052260"/>
                </a:lnTo>
                <a:lnTo>
                  <a:pt x="0" y="205226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8342224" y="3303644"/>
            <a:ext cx="429044" cy="429044"/>
          </a:xfrm>
          <a:custGeom>
            <a:avLst/>
            <a:gdLst/>
            <a:ahLst/>
            <a:cxnLst/>
            <a:rect l="l" t="t" r="r" b="b"/>
            <a:pathLst>
              <a:path w="429044" h="429044">
                <a:moveTo>
                  <a:pt x="214522" y="0"/>
                </a:moveTo>
                <a:lnTo>
                  <a:pt x="214522" y="0"/>
                </a:lnTo>
                <a:cubicBezTo>
                  <a:pt x="332920" y="0"/>
                  <a:pt x="429044" y="96124"/>
                  <a:pt x="429044" y="214522"/>
                </a:cubicBezTo>
                <a:lnTo>
                  <a:pt x="429044" y="214522"/>
                </a:lnTo>
                <a:cubicBezTo>
                  <a:pt x="429044" y="332920"/>
                  <a:pt x="332920" y="429044"/>
                  <a:pt x="214522" y="429044"/>
                </a:cubicBezTo>
                <a:lnTo>
                  <a:pt x="214522" y="429044"/>
                </a:lnTo>
                <a:cubicBezTo>
                  <a:pt x="96124" y="429044"/>
                  <a:pt x="0" y="332920"/>
                  <a:pt x="0" y="214522"/>
                </a:cubicBezTo>
                <a:lnTo>
                  <a:pt x="0" y="214522"/>
                </a:lnTo>
                <a:cubicBezTo>
                  <a:pt x="0" y="96124"/>
                  <a:pt x="96124" y="0"/>
                  <a:pt x="214522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8467362" y="3428782"/>
            <a:ext cx="178768" cy="178768"/>
          </a:xfrm>
          <a:custGeom>
            <a:avLst/>
            <a:gdLst/>
            <a:ahLst/>
            <a:cxnLst/>
            <a:rect l="l" t="t" r="r" b="b"/>
            <a:pathLst>
              <a:path w="178768" h="178768">
                <a:moveTo>
                  <a:pt x="89384" y="0"/>
                </a:moveTo>
                <a:cubicBezTo>
                  <a:pt x="90990" y="0"/>
                  <a:pt x="92596" y="349"/>
                  <a:pt x="94063" y="1013"/>
                </a:cubicBezTo>
                <a:lnTo>
                  <a:pt x="159844" y="28910"/>
                </a:lnTo>
                <a:cubicBezTo>
                  <a:pt x="167525" y="32157"/>
                  <a:pt x="173252" y="39734"/>
                  <a:pt x="173217" y="48882"/>
                </a:cubicBezTo>
                <a:cubicBezTo>
                  <a:pt x="173042" y="83518"/>
                  <a:pt x="158797" y="146890"/>
                  <a:pt x="98637" y="175696"/>
                </a:cubicBezTo>
                <a:cubicBezTo>
                  <a:pt x="92806" y="178489"/>
                  <a:pt x="86032" y="178489"/>
                  <a:pt x="80201" y="175696"/>
                </a:cubicBezTo>
                <a:cubicBezTo>
                  <a:pt x="20007" y="146890"/>
                  <a:pt x="5796" y="83518"/>
                  <a:pt x="5621" y="48882"/>
                </a:cubicBezTo>
                <a:cubicBezTo>
                  <a:pt x="5587" y="39734"/>
                  <a:pt x="11313" y="32157"/>
                  <a:pt x="18994" y="28910"/>
                </a:cubicBezTo>
                <a:lnTo>
                  <a:pt x="84740" y="1013"/>
                </a:lnTo>
                <a:cubicBezTo>
                  <a:pt x="86207" y="349"/>
                  <a:pt x="87778" y="0"/>
                  <a:pt x="89384" y="0"/>
                </a:cubicBezTo>
                <a:close/>
                <a:moveTo>
                  <a:pt x="89384" y="23324"/>
                </a:moveTo>
                <a:lnTo>
                  <a:pt x="89384" y="155340"/>
                </a:lnTo>
                <a:cubicBezTo>
                  <a:pt x="137568" y="132016"/>
                  <a:pt x="150522" y="80341"/>
                  <a:pt x="150836" y="49406"/>
                </a:cubicBezTo>
                <a:lnTo>
                  <a:pt x="89384" y="23359"/>
                </a:lnTo>
                <a:lnTo>
                  <a:pt x="89384" y="23359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878529" y="3393028"/>
            <a:ext cx="1036856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Governance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42224" y="3875703"/>
            <a:ext cx="3369783" cy="214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กำกับดูแลคุณภาพ ความปลอดภัย และการใช้งานข้อมูล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360101" y="4197486"/>
            <a:ext cx="3280399" cy="393290"/>
          </a:xfrm>
          <a:custGeom>
            <a:avLst/>
            <a:gdLst/>
            <a:ahLst/>
            <a:cxnLst/>
            <a:rect l="l" t="t" r="r" b="b"/>
            <a:pathLst>
              <a:path w="3280399" h="393290">
                <a:moveTo>
                  <a:pt x="0" y="0"/>
                </a:moveTo>
                <a:lnTo>
                  <a:pt x="3280399" y="0"/>
                </a:lnTo>
                <a:lnTo>
                  <a:pt x="3280399" y="393290"/>
                </a:lnTo>
                <a:lnTo>
                  <a:pt x="0" y="39329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8360101" y="4197486"/>
            <a:ext cx="35754" cy="393290"/>
          </a:xfrm>
          <a:custGeom>
            <a:avLst/>
            <a:gdLst/>
            <a:ahLst/>
            <a:cxnLst/>
            <a:rect l="l" t="t" r="r" b="b"/>
            <a:pathLst>
              <a:path w="35754" h="393290">
                <a:moveTo>
                  <a:pt x="0" y="0"/>
                </a:moveTo>
                <a:lnTo>
                  <a:pt x="35754" y="0"/>
                </a:lnTo>
                <a:lnTo>
                  <a:pt x="35754" y="393290"/>
                </a:lnTo>
                <a:lnTo>
                  <a:pt x="0" y="39329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485239" y="4304747"/>
            <a:ext cx="3110569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ตัวอย่าง:</a:t>
            </a: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Privacy protection, Access control, Audit trail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75413" y="5391655"/>
            <a:ext cx="11459050" cy="1108364"/>
          </a:xfrm>
          <a:custGeom>
            <a:avLst/>
            <a:gdLst/>
            <a:ahLst/>
            <a:cxnLst/>
            <a:rect l="l" t="t" r="r" b="b"/>
            <a:pathLst>
              <a:path w="11459050" h="1108364">
                <a:moveTo>
                  <a:pt x="0" y="0"/>
                </a:moveTo>
                <a:lnTo>
                  <a:pt x="11459050" y="0"/>
                </a:lnTo>
                <a:lnTo>
                  <a:pt x="11459050" y="1108364"/>
                </a:lnTo>
                <a:lnTo>
                  <a:pt x="0" y="110836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375413" y="5391655"/>
            <a:ext cx="35754" cy="1108364"/>
          </a:xfrm>
          <a:custGeom>
            <a:avLst/>
            <a:gdLst/>
            <a:ahLst/>
            <a:cxnLst/>
            <a:rect l="l" t="t" r="r" b="b"/>
            <a:pathLst>
              <a:path w="35754" h="1108364">
                <a:moveTo>
                  <a:pt x="0" y="0"/>
                </a:moveTo>
                <a:lnTo>
                  <a:pt x="35754" y="0"/>
                </a:lnTo>
                <a:lnTo>
                  <a:pt x="35754" y="1108364"/>
                </a:lnTo>
                <a:lnTo>
                  <a:pt x="0" y="110836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650270" y="5570423"/>
            <a:ext cx="120669" cy="160891"/>
          </a:xfrm>
          <a:custGeom>
            <a:avLst/>
            <a:gdLst/>
            <a:ahLst/>
            <a:cxnLst/>
            <a:rect l="l" t="t" r="r" b="b"/>
            <a:pathLst>
              <a:path w="120669" h="160891">
                <a:moveTo>
                  <a:pt x="92041" y="120669"/>
                </a:moveTo>
                <a:cubicBezTo>
                  <a:pt x="94335" y="113661"/>
                  <a:pt x="98923" y="107313"/>
                  <a:pt x="104108" y="101846"/>
                </a:cubicBezTo>
                <a:cubicBezTo>
                  <a:pt x="114384" y="91036"/>
                  <a:pt x="120669" y="76423"/>
                  <a:pt x="120669" y="60334"/>
                </a:cubicBezTo>
                <a:cubicBezTo>
                  <a:pt x="120669" y="27025"/>
                  <a:pt x="93644" y="0"/>
                  <a:pt x="60334" y="0"/>
                </a:cubicBezTo>
                <a:cubicBezTo>
                  <a:pt x="27025" y="0"/>
                  <a:pt x="0" y="27025"/>
                  <a:pt x="0" y="60334"/>
                </a:cubicBezTo>
                <a:cubicBezTo>
                  <a:pt x="0" y="76423"/>
                  <a:pt x="6285" y="91036"/>
                  <a:pt x="16561" y="101846"/>
                </a:cubicBezTo>
                <a:cubicBezTo>
                  <a:pt x="21745" y="107313"/>
                  <a:pt x="26365" y="113661"/>
                  <a:pt x="28627" y="120669"/>
                </a:cubicBezTo>
                <a:lnTo>
                  <a:pt x="92010" y="120669"/>
                </a:lnTo>
                <a:close/>
                <a:moveTo>
                  <a:pt x="90501" y="135752"/>
                </a:moveTo>
                <a:lnTo>
                  <a:pt x="30167" y="135752"/>
                </a:lnTo>
                <a:lnTo>
                  <a:pt x="30167" y="140780"/>
                </a:lnTo>
                <a:cubicBezTo>
                  <a:pt x="30167" y="154670"/>
                  <a:pt x="41417" y="165919"/>
                  <a:pt x="55306" y="165919"/>
                </a:cubicBezTo>
                <a:lnTo>
                  <a:pt x="65362" y="165919"/>
                </a:lnTo>
                <a:cubicBezTo>
                  <a:pt x="79252" y="165919"/>
                  <a:pt x="90501" y="154670"/>
                  <a:pt x="90501" y="140780"/>
                </a:cubicBezTo>
                <a:lnTo>
                  <a:pt x="90501" y="135752"/>
                </a:lnTo>
                <a:close/>
                <a:moveTo>
                  <a:pt x="57820" y="35195"/>
                </a:moveTo>
                <a:cubicBezTo>
                  <a:pt x="45314" y="35195"/>
                  <a:pt x="35195" y="45314"/>
                  <a:pt x="35195" y="57820"/>
                </a:cubicBezTo>
                <a:cubicBezTo>
                  <a:pt x="35195" y="62000"/>
                  <a:pt x="31833" y="65362"/>
                  <a:pt x="27653" y="65362"/>
                </a:cubicBezTo>
                <a:cubicBezTo>
                  <a:pt x="23474" y="65362"/>
                  <a:pt x="20111" y="62000"/>
                  <a:pt x="20111" y="57820"/>
                </a:cubicBezTo>
                <a:cubicBezTo>
                  <a:pt x="20111" y="36986"/>
                  <a:pt x="36986" y="20111"/>
                  <a:pt x="57820" y="20111"/>
                </a:cubicBezTo>
                <a:cubicBezTo>
                  <a:pt x="62000" y="20111"/>
                  <a:pt x="65362" y="23474"/>
                  <a:pt x="65362" y="27653"/>
                </a:cubicBezTo>
                <a:cubicBezTo>
                  <a:pt x="65362" y="31833"/>
                  <a:pt x="62000" y="35195"/>
                  <a:pt x="57820" y="3519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863724" y="5534669"/>
            <a:ext cx="11051185" cy="25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7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ทำไมต้องทำ Data Integration?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07812" y="5920811"/>
            <a:ext cx="1182776" cy="1573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มุมมองครบถ้วน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07812" y="6178235"/>
            <a:ext cx="3664751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ได้ภาพรวมจากหลายแหล่ง ไม่ใช่มุมมองเดียว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420159" y="5920811"/>
            <a:ext cx="1143223" cy="1573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วิเคราะห์ลึกขึ้น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420159" y="6178235"/>
            <a:ext cx="3664751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สามารถทำ causal analysis, matching ได้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232505" y="5920811"/>
            <a:ext cx="690940" cy="1573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6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 ลด bias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232505" y="6178235"/>
            <a:ext cx="3664751" cy="178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ตรวจสอบความสอดคล้องจากหลายแหล่ง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4687" y="324687"/>
            <a:ext cx="519499" cy="519499"/>
          </a:xfrm>
          <a:custGeom>
            <a:avLst/>
            <a:gdLst/>
            <a:ahLst/>
            <a:cxnLst/>
            <a:rect l="l" t="t" r="r" b="b"/>
            <a:pathLst>
              <a:path w="519499" h="519499">
                <a:moveTo>
                  <a:pt x="0" y="0"/>
                </a:moveTo>
                <a:lnTo>
                  <a:pt x="519499" y="0"/>
                </a:lnTo>
                <a:lnTo>
                  <a:pt x="519499" y="519499"/>
                </a:lnTo>
                <a:lnTo>
                  <a:pt x="0" y="51949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275984" y="324687"/>
            <a:ext cx="616905" cy="5194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34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74061" y="324687"/>
            <a:ext cx="6136586" cy="3246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01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Linking Methods: Deterministic vs Probabilistic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74061" y="681843"/>
            <a:ext cx="6063531" cy="227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Two Approaches to Record Linkage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31181" y="1110430"/>
            <a:ext cx="5630074" cy="4931997"/>
          </a:xfrm>
          <a:custGeom>
            <a:avLst/>
            <a:gdLst/>
            <a:ahLst/>
            <a:cxnLst/>
            <a:rect l="l" t="t" r="r" b="b"/>
            <a:pathLst>
              <a:path w="5630074" h="4931997">
                <a:moveTo>
                  <a:pt x="0" y="0"/>
                </a:moveTo>
                <a:lnTo>
                  <a:pt x="5630074" y="0"/>
                </a:lnTo>
                <a:lnTo>
                  <a:pt x="5630074" y="4931997"/>
                </a:lnTo>
                <a:lnTo>
                  <a:pt x="0" y="4931997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00018" y="1279272"/>
            <a:ext cx="454562" cy="454562"/>
          </a:xfrm>
          <a:custGeom>
            <a:avLst/>
            <a:gdLst/>
            <a:ahLst/>
            <a:cxnLst/>
            <a:rect l="l" t="t" r="r" b="b"/>
            <a:pathLst>
              <a:path w="454562" h="454562">
                <a:moveTo>
                  <a:pt x="227281" y="0"/>
                </a:moveTo>
                <a:lnTo>
                  <a:pt x="227281" y="0"/>
                </a:lnTo>
                <a:cubicBezTo>
                  <a:pt x="352721" y="0"/>
                  <a:pt x="454562" y="101841"/>
                  <a:pt x="454562" y="227281"/>
                </a:cubicBezTo>
                <a:lnTo>
                  <a:pt x="454562" y="227281"/>
                </a:lnTo>
                <a:cubicBezTo>
                  <a:pt x="454562" y="352721"/>
                  <a:pt x="352721" y="454562"/>
                  <a:pt x="227281" y="454562"/>
                </a:cubicBezTo>
                <a:lnTo>
                  <a:pt x="227281" y="454562"/>
                </a:lnTo>
                <a:cubicBezTo>
                  <a:pt x="101841" y="454562"/>
                  <a:pt x="0" y="352721"/>
                  <a:pt x="0" y="227281"/>
                </a:cubicBezTo>
                <a:lnTo>
                  <a:pt x="0" y="227281"/>
                </a:lnTo>
                <a:cubicBezTo>
                  <a:pt x="0" y="101841"/>
                  <a:pt x="101841" y="0"/>
                  <a:pt x="227281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29893" y="1409147"/>
            <a:ext cx="194812" cy="194812"/>
          </a:xfrm>
          <a:custGeom>
            <a:avLst/>
            <a:gdLst/>
            <a:ahLst/>
            <a:cxnLst/>
            <a:rect l="l" t="t" r="r" b="b"/>
            <a:pathLst>
              <a:path w="194812" h="194812">
                <a:moveTo>
                  <a:pt x="18264" y="97406"/>
                </a:moveTo>
                <a:cubicBezTo>
                  <a:pt x="18264" y="53688"/>
                  <a:pt x="53688" y="18264"/>
                  <a:pt x="97406" y="18264"/>
                </a:cubicBezTo>
                <a:cubicBezTo>
                  <a:pt x="121415" y="18264"/>
                  <a:pt x="142913" y="28955"/>
                  <a:pt x="157448" y="45849"/>
                </a:cubicBezTo>
                <a:cubicBezTo>
                  <a:pt x="160720" y="49692"/>
                  <a:pt x="166504" y="50111"/>
                  <a:pt x="170309" y="46839"/>
                </a:cubicBezTo>
                <a:cubicBezTo>
                  <a:pt x="174113" y="43566"/>
                  <a:pt x="174570" y="37783"/>
                  <a:pt x="171298" y="33978"/>
                </a:cubicBezTo>
                <a:cubicBezTo>
                  <a:pt x="153453" y="13165"/>
                  <a:pt x="126970" y="0"/>
                  <a:pt x="97406" y="0"/>
                </a:cubicBezTo>
                <a:cubicBezTo>
                  <a:pt x="43604" y="0"/>
                  <a:pt x="0" y="43604"/>
                  <a:pt x="0" y="97406"/>
                </a:cubicBezTo>
                <a:lnTo>
                  <a:pt x="0" y="112626"/>
                </a:lnTo>
                <a:cubicBezTo>
                  <a:pt x="0" y="117686"/>
                  <a:pt x="4071" y="121758"/>
                  <a:pt x="9132" y="121758"/>
                </a:cubicBezTo>
                <a:cubicBezTo>
                  <a:pt x="14192" y="121758"/>
                  <a:pt x="18264" y="117686"/>
                  <a:pt x="18264" y="112626"/>
                </a:cubicBezTo>
                <a:lnTo>
                  <a:pt x="18264" y="97406"/>
                </a:lnTo>
                <a:close/>
                <a:moveTo>
                  <a:pt x="192720" y="77278"/>
                </a:moveTo>
                <a:cubicBezTo>
                  <a:pt x="191692" y="72332"/>
                  <a:pt x="186822" y="69174"/>
                  <a:pt x="181914" y="70239"/>
                </a:cubicBezTo>
                <a:cubicBezTo>
                  <a:pt x="177005" y="71304"/>
                  <a:pt x="173809" y="76137"/>
                  <a:pt x="174874" y="81045"/>
                </a:cubicBezTo>
                <a:cubicBezTo>
                  <a:pt x="175978" y="86334"/>
                  <a:pt x="176587" y="91813"/>
                  <a:pt x="176587" y="97444"/>
                </a:cubicBezTo>
                <a:lnTo>
                  <a:pt x="176587" y="112664"/>
                </a:lnTo>
                <a:cubicBezTo>
                  <a:pt x="176587" y="117724"/>
                  <a:pt x="180658" y="121796"/>
                  <a:pt x="185718" y="121796"/>
                </a:cubicBezTo>
                <a:cubicBezTo>
                  <a:pt x="190779" y="121796"/>
                  <a:pt x="194850" y="117724"/>
                  <a:pt x="194850" y="112664"/>
                </a:cubicBezTo>
                <a:lnTo>
                  <a:pt x="194850" y="97444"/>
                </a:lnTo>
                <a:cubicBezTo>
                  <a:pt x="194850" y="90557"/>
                  <a:pt x="194127" y="83823"/>
                  <a:pt x="192758" y="77316"/>
                </a:cubicBezTo>
                <a:close/>
                <a:moveTo>
                  <a:pt x="97406" y="30439"/>
                </a:moveTo>
                <a:cubicBezTo>
                  <a:pt x="90177" y="30439"/>
                  <a:pt x="83176" y="31581"/>
                  <a:pt x="76669" y="33712"/>
                </a:cubicBezTo>
                <a:cubicBezTo>
                  <a:pt x="70886" y="35614"/>
                  <a:pt x="69554" y="42729"/>
                  <a:pt x="73511" y="47371"/>
                </a:cubicBezTo>
                <a:cubicBezTo>
                  <a:pt x="76213" y="50529"/>
                  <a:pt x="80664" y="51481"/>
                  <a:pt x="84698" y="50377"/>
                </a:cubicBezTo>
                <a:cubicBezTo>
                  <a:pt x="88731" y="49274"/>
                  <a:pt x="92992" y="48703"/>
                  <a:pt x="97406" y="48703"/>
                </a:cubicBezTo>
                <a:cubicBezTo>
                  <a:pt x="124307" y="48703"/>
                  <a:pt x="146109" y="70505"/>
                  <a:pt x="146109" y="97406"/>
                </a:cubicBezTo>
                <a:lnTo>
                  <a:pt x="146109" y="106880"/>
                </a:lnTo>
                <a:cubicBezTo>
                  <a:pt x="146109" y="116469"/>
                  <a:pt x="145538" y="126019"/>
                  <a:pt x="144435" y="135531"/>
                </a:cubicBezTo>
                <a:cubicBezTo>
                  <a:pt x="143788" y="141087"/>
                  <a:pt x="148012" y="146109"/>
                  <a:pt x="153643" y="146109"/>
                </a:cubicBezTo>
                <a:cubicBezTo>
                  <a:pt x="158133" y="146109"/>
                  <a:pt x="161976" y="142837"/>
                  <a:pt x="162508" y="138385"/>
                </a:cubicBezTo>
                <a:cubicBezTo>
                  <a:pt x="163764" y="127960"/>
                  <a:pt x="164411" y="117458"/>
                  <a:pt x="164411" y="106918"/>
                </a:cubicBezTo>
                <a:lnTo>
                  <a:pt x="164411" y="97444"/>
                </a:lnTo>
                <a:cubicBezTo>
                  <a:pt x="164411" y="60460"/>
                  <a:pt x="134428" y="30477"/>
                  <a:pt x="97444" y="30477"/>
                </a:cubicBezTo>
                <a:close/>
                <a:moveTo>
                  <a:pt x="57340" y="56579"/>
                </a:moveTo>
                <a:cubicBezTo>
                  <a:pt x="53878" y="52546"/>
                  <a:pt x="47714" y="52242"/>
                  <a:pt x="44442" y="56427"/>
                </a:cubicBezTo>
                <a:cubicBezTo>
                  <a:pt x="35652" y="67766"/>
                  <a:pt x="30439" y="81958"/>
                  <a:pt x="30439" y="97406"/>
                </a:cubicBezTo>
                <a:lnTo>
                  <a:pt x="30439" y="106880"/>
                </a:lnTo>
                <a:cubicBezTo>
                  <a:pt x="30439" y="116088"/>
                  <a:pt x="29450" y="125296"/>
                  <a:pt x="27472" y="134238"/>
                </a:cubicBezTo>
                <a:cubicBezTo>
                  <a:pt x="26178" y="140174"/>
                  <a:pt x="30477" y="146071"/>
                  <a:pt x="36565" y="146071"/>
                </a:cubicBezTo>
                <a:cubicBezTo>
                  <a:pt x="40561" y="146071"/>
                  <a:pt x="44137" y="143408"/>
                  <a:pt x="45012" y="139489"/>
                </a:cubicBezTo>
                <a:cubicBezTo>
                  <a:pt x="47447" y="128797"/>
                  <a:pt x="48703" y="117877"/>
                  <a:pt x="48703" y="106842"/>
                </a:cubicBezTo>
                <a:lnTo>
                  <a:pt x="48703" y="97368"/>
                </a:lnTo>
                <a:cubicBezTo>
                  <a:pt x="48703" y="87019"/>
                  <a:pt x="51937" y="77430"/>
                  <a:pt x="57416" y="69554"/>
                </a:cubicBezTo>
                <a:cubicBezTo>
                  <a:pt x="60156" y="65597"/>
                  <a:pt x="60460" y="60194"/>
                  <a:pt x="57340" y="56541"/>
                </a:cubicBezTo>
                <a:close/>
                <a:moveTo>
                  <a:pt x="97406" y="60879"/>
                </a:moveTo>
                <a:cubicBezTo>
                  <a:pt x="77240" y="60879"/>
                  <a:pt x="60879" y="77240"/>
                  <a:pt x="60879" y="97406"/>
                </a:cubicBezTo>
                <a:lnTo>
                  <a:pt x="60879" y="106880"/>
                </a:lnTo>
                <a:cubicBezTo>
                  <a:pt x="60879" y="120540"/>
                  <a:pt x="59129" y="134086"/>
                  <a:pt x="55628" y="147251"/>
                </a:cubicBezTo>
                <a:cubicBezTo>
                  <a:pt x="54182" y="152692"/>
                  <a:pt x="58177" y="158285"/>
                  <a:pt x="63809" y="158285"/>
                </a:cubicBezTo>
                <a:cubicBezTo>
                  <a:pt x="67423" y="158285"/>
                  <a:pt x="70619" y="155926"/>
                  <a:pt x="71571" y="152425"/>
                </a:cubicBezTo>
                <a:cubicBezTo>
                  <a:pt x="75566" y="137586"/>
                  <a:pt x="77621" y="122290"/>
                  <a:pt x="77621" y="106880"/>
                </a:cubicBezTo>
                <a:lnTo>
                  <a:pt x="77621" y="97406"/>
                </a:lnTo>
                <a:cubicBezTo>
                  <a:pt x="77621" y="86486"/>
                  <a:pt x="86486" y="77621"/>
                  <a:pt x="97406" y="77621"/>
                </a:cubicBezTo>
                <a:cubicBezTo>
                  <a:pt x="108326" y="77621"/>
                  <a:pt x="117192" y="86486"/>
                  <a:pt x="117192" y="97406"/>
                </a:cubicBezTo>
                <a:lnTo>
                  <a:pt x="117192" y="106880"/>
                </a:lnTo>
                <a:cubicBezTo>
                  <a:pt x="117192" y="120692"/>
                  <a:pt x="115860" y="134428"/>
                  <a:pt x="113235" y="147936"/>
                </a:cubicBezTo>
                <a:cubicBezTo>
                  <a:pt x="112207" y="153224"/>
                  <a:pt x="116164" y="158285"/>
                  <a:pt x="121529" y="158285"/>
                </a:cubicBezTo>
                <a:cubicBezTo>
                  <a:pt x="125410" y="158285"/>
                  <a:pt x="128759" y="155622"/>
                  <a:pt x="129520" y="151817"/>
                </a:cubicBezTo>
                <a:cubicBezTo>
                  <a:pt x="132450" y="137053"/>
                  <a:pt x="133933" y="122024"/>
                  <a:pt x="133933" y="106880"/>
                </a:cubicBezTo>
                <a:lnTo>
                  <a:pt x="133933" y="97406"/>
                </a:lnTo>
                <a:cubicBezTo>
                  <a:pt x="133933" y="77240"/>
                  <a:pt x="117572" y="60879"/>
                  <a:pt x="97406" y="60879"/>
                </a:cubicBezTo>
                <a:close/>
                <a:moveTo>
                  <a:pt x="106538" y="97406"/>
                </a:moveTo>
                <a:cubicBezTo>
                  <a:pt x="106538" y="92346"/>
                  <a:pt x="102467" y="88274"/>
                  <a:pt x="97406" y="88274"/>
                </a:cubicBezTo>
                <a:cubicBezTo>
                  <a:pt x="92346" y="88274"/>
                  <a:pt x="88274" y="92346"/>
                  <a:pt x="88274" y="97406"/>
                </a:cubicBezTo>
                <a:lnTo>
                  <a:pt x="88274" y="106880"/>
                </a:lnTo>
                <a:cubicBezTo>
                  <a:pt x="88274" y="129672"/>
                  <a:pt x="84089" y="152273"/>
                  <a:pt x="75908" y="173543"/>
                </a:cubicBezTo>
                <a:lnTo>
                  <a:pt x="73663" y="179364"/>
                </a:lnTo>
                <a:cubicBezTo>
                  <a:pt x="71837" y="184082"/>
                  <a:pt x="74196" y="189371"/>
                  <a:pt x="78914" y="191160"/>
                </a:cubicBezTo>
                <a:cubicBezTo>
                  <a:pt x="83632" y="192948"/>
                  <a:pt x="88921" y="190627"/>
                  <a:pt x="90709" y="185909"/>
                </a:cubicBezTo>
                <a:lnTo>
                  <a:pt x="92954" y="180087"/>
                </a:lnTo>
                <a:cubicBezTo>
                  <a:pt x="101934" y="156725"/>
                  <a:pt x="106538" y="131917"/>
                  <a:pt x="106538" y="106880"/>
                </a:cubicBezTo>
                <a:lnTo>
                  <a:pt x="106538" y="97406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1986" y="1295506"/>
            <a:ext cx="1371803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34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Deterministic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51986" y="1555153"/>
            <a:ext cx="1331217" cy="162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การเชื่อมโยงแบบกำหนดได้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6252" y="1863709"/>
            <a:ext cx="5276165" cy="584437"/>
          </a:xfrm>
          <a:custGeom>
            <a:avLst/>
            <a:gdLst/>
            <a:ahLst/>
            <a:cxnLst/>
            <a:rect l="l" t="t" r="r" b="b"/>
            <a:pathLst>
              <a:path w="5276165" h="584437">
                <a:moveTo>
                  <a:pt x="0" y="0"/>
                </a:moveTo>
                <a:lnTo>
                  <a:pt x="5276165" y="0"/>
                </a:lnTo>
                <a:lnTo>
                  <a:pt x="5276165" y="584437"/>
                </a:lnTo>
                <a:lnTo>
                  <a:pt x="0" y="58443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16252" y="1863709"/>
            <a:ext cx="32469" cy="584437"/>
          </a:xfrm>
          <a:custGeom>
            <a:avLst/>
            <a:gdLst/>
            <a:ahLst/>
            <a:cxnLst/>
            <a:rect l="l" t="t" r="r" b="b"/>
            <a:pathLst>
              <a:path w="32469" h="584437">
                <a:moveTo>
                  <a:pt x="0" y="0"/>
                </a:moveTo>
                <a:lnTo>
                  <a:pt x="32469" y="0"/>
                </a:lnTo>
                <a:lnTo>
                  <a:pt x="32469" y="584437"/>
                </a:lnTo>
                <a:lnTo>
                  <a:pt x="0" y="58443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29893" y="1961115"/>
            <a:ext cx="5130056" cy="194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3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หลักการ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29893" y="2188396"/>
            <a:ext cx="5121939" cy="162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ใช้ unique identifier ที่ตรงกันเป๊ะ 100%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16252" y="2545551"/>
            <a:ext cx="5276165" cy="909124"/>
          </a:xfrm>
          <a:custGeom>
            <a:avLst/>
            <a:gdLst/>
            <a:ahLst/>
            <a:cxnLst/>
            <a:rect l="l" t="t" r="r" b="b"/>
            <a:pathLst>
              <a:path w="5276165" h="909124">
                <a:moveTo>
                  <a:pt x="0" y="0"/>
                </a:moveTo>
                <a:lnTo>
                  <a:pt x="5276165" y="0"/>
                </a:lnTo>
                <a:lnTo>
                  <a:pt x="5276165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16252" y="2545551"/>
            <a:ext cx="32469" cy="909124"/>
          </a:xfrm>
          <a:custGeom>
            <a:avLst/>
            <a:gdLst/>
            <a:ahLst/>
            <a:cxnLst/>
            <a:rect l="l" t="t" r="r" b="b"/>
            <a:pathLst>
              <a:path w="32469" h="909124">
                <a:moveTo>
                  <a:pt x="0" y="0"/>
                </a:moveTo>
                <a:lnTo>
                  <a:pt x="32469" y="0"/>
                </a:lnTo>
                <a:lnTo>
                  <a:pt x="32469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29893" y="2642958"/>
            <a:ext cx="5130056" cy="194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3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 Identifiers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29893" y="2870239"/>
            <a:ext cx="5121939" cy="487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CID (เลขบัตรประชาชน)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HN (Hospital Number)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รหัสผู้ป่วยในระบบ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6252" y="3552081"/>
            <a:ext cx="5276165" cy="909124"/>
          </a:xfrm>
          <a:custGeom>
            <a:avLst/>
            <a:gdLst/>
            <a:ahLst/>
            <a:cxnLst/>
            <a:rect l="l" t="t" r="r" b="b"/>
            <a:pathLst>
              <a:path w="5276165" h="909124">
                <a:moveTo>
                  <a:pt x="0" y="0"/>
                </a:moveTo>
                <a:lnTo>
                  <a:pt x="5276165" y="0"/>
                </a:lnTo>
                <a:lnTo>
                  <a:pt x="5276165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16252" y="3552081"/>
            <a:ext cx="32469" cy="909124"/>
          </a:xfrm>
          <a:custGeom>
            <a:avLst/>
            <a:gdLst/>
            <a:ahLst/>
            <a:cxnLst/>
            <a:rect l="l" t="t" r="r" b="b"/>
            <a:pathLst>
              <a:path w="32469" h="909124">
                <a:moveTo>
                  <a:pt x="0" y="0"/>
                </a:moveTo>
                <a:lnTo>
                  <a:pt x="32469" y="0"/>
                </a:lnTo>
                <a:lnTo>
                  <a:pt x="32469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29893" y="3649488"/>
            <a:ext cx="5130056" cy="194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3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ข้อดี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29893" y="3876769"/>
            <a:ext cx="5121939" cy="487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แม่นยำ 100%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เร็ว ไม่ซับซ้อน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ง่ายต่อการตรวจสอบ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6252" y="4558611"/>
            <a:ext cx="5276165" cy="909124"/>
          </a:xfrm>
          <a:custGeom>
            <a:avLst/>
            <a:gdLst/>
            <a:ahLst/>
            <a:cxnLst/>
            <a:rect l="l" t="t" r="r" b="b"/>
            <a:pathLst>
              <a:path w="5276165" h="909124">
                <a:moveTo>
                  <a:pt x="0" y="0"/>
                </a:moveTo>
                <a:lnTo>
                  <a:pt x="5276165" y="0"/>
                </a:lnTo>
                <a:lnTo>
                  <a:pt x="5276165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516252" y="4558611"/>
            <a:ext cx="32469" cy="909124"/>
          </a:xfrm>
          <a:custGeom>
            <a:avLst/>
            <a:gdLst/>
            <a:ahLst/>
            <a:cxnLst/>
            <a:rect l="l" t="t" r="r" b="b"/>
            <a:pathLst>
              <a:path w="32469" h="909124">
                <a:moveTo>
                  <a:pt x="0" y="0"/>
                </a:moveTo>
                <a:lnTo>
                  <a:pt x="32469" y="0"/>
                </a:lnTo>
                <a:lnTo>
                  <a:pt x="32469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29893" y="4656018"/>
            <a:ext cx="5130056" cy="194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3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ข้อจำกัด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29893" y="4883298"/>
            <a:ext cx="5121939" cy="487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ต้องมี unique ID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ถ้า ID ผิด = ไม่ match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ไม่รองรับข้อผิดพลาด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00018" y="5604104"/>
            <a:ext cx="5292399" cy="12987"/>
          </a:xfrm>
          <a:custGeom>
            <a:avLst/>
            <a:gdLst/>
            <a:ahLst/>
            <a:cxnLst/>
            <a:rect l="l" t="t" r="r" b="b"/>
            <a:pathLst>
              <a:path w="5292399" h="12987">
                <a:moveTo>
                  <a:pt x="0" y="0"/>
                </a:moveTo>
                <a:lnTo>
                  <a:pt x="5292399" y="0"/>
                </a:lnTo>
                <a:lnTo>
                  <a:pt x="5292399" y="12987"/>
                </a:lnTo>
                <a:lnTo>
                  <a:pt x="0" y="1298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500018" y="5708001"/>
            <a:ext cx="5349220" cy="162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เหมาะสำหรับ:</a:t>
            </a:r>
            <a:r>
              <a:rPr lang="en-US" sz="89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ข้อมูลที่มี unique identifier ที่น่าเชื่อถือ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33181" y="1110430"/>
            <a:ext cx="5630074" cy="4931997"/>
          </a:xfrm>
          <a:custGeom>
            <a:avLst/>
            <a:gdLst/>
            <a:ahLst/>
            <a:cxnLst/>
            <a:rect l="l" t="t" r="r" b="b"/>
            <a:pathLst>
              <a:path w="5630074" h="4931997">
                <a:moveTo>
                  <a:pt x="0" y="0"/>
                </a:moveTo>
                <a:lnTo>
                  <a:pt x="5630074" y="0"/>
                </a:lnTo>
                <a:lnTo>
                  <a:pt x="5630074" y="4931997"/>
                </a:lnTo>
                <a:lnTo>
                  <a:pt x="0" y="4931997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402018" y="1279272"/>
            <a:ext cx="454562" cy="454562"/>
          </a:xfrm>
          <a:custGeom>
            <a:avLst/>
            <a:gdLst/>
            <a:ahLst/>
            <a:cxnLst/>
            <a:rect l="l" t="t" r="r" b="b"/>
            <a:pathLst>
              <a:path w="454562" h="454562">
                <a:moveTo>
                  <a:pt x="227281" y="0"/>
                </a:moveTo>
                <a:lnTo>
                  <a:pt x="227281" y="0"/>
                </a:lnTo>
                <a:cubicBezTo>
                  <a:pt x="352721" y="0"/>
                  <a:pt x="454562" y="101841"/>
                  <a:pt x="454562" y="227281"/>
                </a:cubicBezTo>
                <a:lnTo>
                  <a:pt x="454562" y="227281"/>
                </a:lnTo>
                <a:cubicBezTo>
                  <a:pt x="454562" y="352721"/>
                  <a:pt x="352721" y="454562"/>
                  <a:pt x="227281" y="454562"/>
                </a:cubicBezTo>
                <a:lnTo>
                  <a:pt x="227281" y="454562"/>
                </a:lnTo>
                <a:cubicBezTo>
                  <a:pt x="101841" y="454562"/>
                  <a:pt x="0" y="352721"/>
                  <a:pt x="0" y="227281"/>
                </a:cubicBezTo>
                <a:lnTo>
                  <a:pt x="0" y="227281"/>
                </a:lnTo>
                <a:cubicBezTo>
                  <a:pt x="0" y="101841"/>
                  <a:pt x="101841" y="0"/>
                  <a:pt x="227281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544068" y="1409147"/>
            <a:ext cx="170461" cy="194812"/>
          </a:xfrm>
          <a:custGeom>
            <a:avLst/>
            <a:gdLst/>
            <a:ahLst/>
            <a:cxnLst/>
            <a:rect l="l" t="t" r="r" b="b"/>
            <a:pathLst>
              <a:path w="170461" h="194812">
                <a:moveTo>
                  <a:pt x="73055" y="48703"/>
                </a:moveTo>
                <a:cubicBezTo>
                  <a:pt x="73055" y="28543"/>
                  <a:pt x="56687" y="12176"/>
                  <a:pt x="36527" y="12176"/>
                </a:cubicBezTo>
                <a:cubicBezTo>
                  <a:pt x="16367" y="12176"/>
                  <a:pt x="0" y="28543"/>
                  <a:pt x="0" y="48703"/>
                </a:cubicBezTo>
                <a:cubicBezTo>
                  <a:pt x="0" y="68863"/>
                  <a:pt x="16367" y="85230"/>
                  <a:pt x="36527" y="85230"/>
                </a:cubicBezTo>
                <a:cubicBezTo>
                  <a:pt x="56687" y="85230"/>
                  <a:pt x="73055" y="68863"/>
                  <a:pt x="73055" y="48703"/>
                </a:cubicBezTo>
                <a:close/>
                <a:moveTo>
                  <a:pt x="170461" y="146109"/>
                </a:moveTo>
                <a:cubicBezTo>
                  <a:pt x="170461" y="125949"/>
                  <a:pt x="154093" y="109582"/>
                  <a:pt x="133933" y="109582"/>
                </a:cubicBezTo>
                <a:cubicBezTo>
                  <a:pt x="113773" y="109582"/>
                  <a:pt x="97406" y="125949"/>
                  <a:pt x="97406" y="146109"/>
                </a:cubicBezTo>
                <a:cubicBezTo>
                  <a:pt x="97406" y="166269"/>
                  <a:pt x="113773" y="182636"/>
                  <a:pt x="133933" y="182636"/>
                </a:cubicBezTo>
                <a:cubicBezTo>
                  <a:pt x="154093" y="182636"/>
                  <a:pt x="170461" y="166269"/>
                  <a:pt x="170461" y="146109"/>
                </a:cubicBezTo>
                <a:close/>
                <a:moveTo>
                  <a:pt x="166884" y="32951"/>
                </a:moveTo>
                <a:cubicBezTo>
                  <a:pt x="171640" y="28195"/>
                  <a:pt x="171640" y="20471"/>
                  <a:pt x="166884" y="15714"/>
                </a:cubicBezTo>
                <a:cubicBezTo>
                  <a:pt x="162128" y="10958"/>
                  <a:pt x="154404" y="10958"/>
                  <a:pt x="149648" y="15714"/>
                </a:cubicBezTo>
                <a:lnTo>
                  <a:pt x="3539" y="161824"/>
                </a:lnTo>
                <a:cubicBezTo>
                  <a:pt x="-1218" y="166580"/>
                  <a:pt x="-1218" y="174304"/>
                  <a:pt x="3539" y="179060"/>
                </a:cubicBezTo>
                <a:cubicBezTo>
                  <a:pt x="8295" y="183816"/>
                  <a:pt x="16019" y="183816"/>
                  <a:pt x="20775" y="179060"/>
                </a:cubicBezTo>
                <a:lnTo>
                  <a:pt x="166884" y="3295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953986" y="1295506"/>
            <a:ext cx="1323100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34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Probabilistic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953986" y="1555153"/>
            <a:ext cx="1282514" cy="162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การเชื่อมโยงแบบน่าจะเป็น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18252" y="1863709"/>
            <a:ext cx="5276165" cy="584437"/>
          </a:xfrm>
          <a:custGeom>
            <a:avLst/>
            <a:gdLst/>
            <a:ahLst/>
            <a:cxnLst/>
            <a:rect l="l" t="t" r="r" b="b"/>
            <a:pathLst>
              <a:path w="5276165" h="584437">
                <a:moveTo>
                  <a:pt x="0" y="0"/>
                </a:moveTo>
                <a:lnTo>
                  <a:pt x="5276165" y="0"/>
                </a:lnTo>
                <a:lnTo>
                  <a:pt x="5276165" y="584437"/>
                </a:lnTo>
                <a:lnTo>
                  <a:pt x="0" y="58443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418252" y="1863709"/>
            <a:ext cx="32469" cy="584437"/>
          </a:xfrm>
          <a:custGeom>
            <a:avLst/>
            <a:gdLst/>
            <a:ahLst/>
            <a:cxnLst/>
            <a:rect l="l" t="t" r="r" b="b"/>
            <a:pathLst>
              <a:path w="32469" h="584437">
                <a:moveTo>
                  <a:pt x="0" y="0"/>
                </a:moveTo>
                <a:lnTo>
                  <a:pt x="32469" y="0"/>
                </a:lnTo>
                <a:lnTo>
                  <a:pt x="32469" y="584437"/>
                </a:lnTo>
                <a:lnTo>
                  <a:pt x="0" y="58443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531893" y="1961115"/>
            <a:ext cx="5130056" cy="194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3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หลักการ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31893" y="2188396"/>
            <a:ext cx="5121939" cy="162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ใช้หลายตัวแปรร่วมกัน คำนวณความน่าจะเป็นว่าเป็นคนเดียวกัน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18252" y="2545551"/>
            <a:ext cx="5276165" cy="909124"/>
          </a:xfrm>
          <a:custGeom>
            <a:avLst/>
            <a:gdLst/>
            <a:ahLst/>
            <a:cxnLst/>
            <a:rect l="l" t="t" r="r" b="b"/>
            <a:pathLst>
              <a:path w="5276165" h="909124">
                <a:moveTo>
                  <a:pt x="0" y="0"/>
                </a:moveTo>
                <a:lnTo>
                  <a:pt x="5276165" y="0"/>
                </a:lnTo>
                <a:lnTo>
                  <a:pt x="5276165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6418252" y="2545551"/>
            <a:ext cx="32469" cy="909124"/>
          </a:xfrm>
          <a:custGeom>
            <a:avLst/>
            <a:gdLst/>
            <a:ahLst/>
            <a:cxnLst/>
            <a:rect l="l" t="t" r="r" b="b"/>
            <a:pathLst>
              <a:path w="32469" h="909124">
                <a:moveTo>
                  <a:pt x="0" y="0"/>
                </a:moveTo>
                <a:lnTo>
                  <a:pt x="32469" y="0"/>
                </a:lnTo>
                <a:lnTo>
                  <a:pt x="32469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531893" y="2642958"/>
            <a:ext cx="5130056" cy="194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3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ตัวอย่าง Variables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531893" y="2870239"/>
            <a:ext cx="5121939" cy="487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ชื่อ + นามสกุล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วันเดือนปีเกิด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เพศ + ที่อยู่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18252" y="3552081"/>
            <a:ext cx="5276165" cy="909124"/>
          </a:xfrm>
          <a:custGeom>
            <a:avLst/>
            <a:gdLst/>
            <a:ahLst/>
            <a:cxnLst/>
            <a:rect l="l" t="t" r="r" b="b"/>
            <a:pathLst>
              <a:path w="5276165" h="909124">
                <a:moveTo>
                  <a:pt x="0" y="0"/>
                </a:moveTo>
                <a:lnTo>
                  <a:pt x="5276165" y="0"/>
                </a:lnTo>
                <a:lnTo>
                  <a:pt x="5276165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418252" y="3552081"/>
            <a:ext cx="32469" cy="909124"/>
          </a:xfrm>
          <a:custGeom>
            <a:avLst/>
            <a:gdLst/>
            <a:ahLst/>
            <a:cxnLst/>
            <a:rect l="l" t="t" r="r" b="b"/>
            <a:pathLst>
              <a:path w="32469" h="909124">
                <a:moveTo>
                  <a:pt x="0" y="0"/>
                </a:moveTo>
                <a:lnTo>
                  <a:pt x="32469" y="0"/>
                </a:lnTo>
                <a:lnTo>
                  <a:pt x="32469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531893" y="3649488"/>
            <a:ext cx="5130056" cy="194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3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ข้อดี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531893" y="3876769"/>
            <a:ext cx="5121939" cy="487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ไม่ต้องมี unique ID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รองรับข้อผิดพลาด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ยืดหยุ่นกว่า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18252" y="4558611"/>
            <a:ext cx="5276165" cy="909124"/>
          </a:xfrm>
          <a:custGeom>
            <a:avLst/>
            <a:gdLst/>
            <a:ahLst/>
            <a:cxnLst/>
            <a:rect l="l" t="t" r="r" b="b"/>
            <a:pathLst>
              <a:path w="5276165" h="909124">
                <a:moveTo>
                  <a:pt x="0" y="0"/>
                </a:moveTo>
                <a:lnTo>
                  <a:pt x="5276165" y="0"/>
                </a:lnTo>
                <a:lnTo>
                  <a:pt x="5276165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418252" y="4558611"/>
            <a:ext cx="32469" cy="909124"/>
          </a:xfrm>
          <a:custGeom>
            <a:avLst/>
            <a:gdLst/>
            <a:ahLst/>
            <a:cxnLst/>
            <a:rect l="l" t="t" r="r" b="b"/>
            <a:pathLst>
              <a:path w="32469" h="909124">
                <a:moveTo>
                  <a:pt x="0" y="0"/>
                </a:moveTo>
                <a:lnTo>
                  <a:pt x="32469" y="0"/>
                </a:lnTo>
                <a:lnTo>
                  <a:pt x="32469" y="909124"/>
                </a:lnTo>
                <a:lnTo>
                  <a:pt x="0" y="90912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531893" y="4656018"/>
            <a:ext cx="5130056" cy="194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3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ข้อจำกัด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531893" y="4883298"/>
            <a:ext cx="5121939" cy="4870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ซับซ้อน ใช้เวลา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ต้องกำหนด threshold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89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อาจมี false positive/negative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02018" y="5604104"/>
            <a:ext cx="5292399" cy="12987"/>
          </a:xfrm>
          <a:custGeom>
            <a:avLst/>
            <a:gdLst/>
            <a:ahLst/>
            <a:cxnLst/>
            <a:rect l="l" t="t" r="r" b="b"/>
            <a:pathLst>
              <a:path w="5292399" h="12987">
                <a:moveTo>
                  <a:pt x="0" y="0"/>
                </a:moveTo>
                <a:lnTo>
                  <a:pt x="5292399" y="0"/>
                </a:lnTo>
                <a:lnTo>
                  <a:pt x="5292399" y="12987"/>
                </a:lnTo>
                <a:lnTo>
                  <a:pt x="0" y="1298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402018" y="5708001"/>
            <a:ext cx="5349220" cy="162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เหมาะสำหรับ:</a:t>
            </a:r>
            <a:r>
              <a:rPr lang="en-US" sz="89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ข้อมูลที่ไม่มี unique ID หรือ ID ไม่สมบูรณ์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340921" y="6175547"/>
            <a:ext cx="11526391" cy="357156"/>
          </a:xfrm>
          <a:custGeom>
            <a:avLst/>
            <a:gdLst/>
            <a:ahLst/>
            <a:cxnLst/>
            <a:rect l="l" t="t" r="r" b="b"/>
            <a:pathLst>
              <a:path w="11526391" h="357156">
                <a:moveTo>
                  <a:pt x="0" y="0"/>
                </a:moveTo>
                <a:lnTo>
                  <a:pt x="11526391" y="0"/>
                </a:lnTo>
                <a:lnTo>
                  <a:pt x="11526391" y="357156"/>
                </a:lnTo>
                <a:lnTo>
                  <a:pt x="0" y="357156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340921" y="6175547"/>
            <a:ext cx="32469" cy="357156"/>
          </a:xfrm>
          <a:custGeom>
            <a:avLst/>
            <a:gdLst/>
            <a:ahLst/>
            <a:cxnLst/>
            <a:rect l="l" t="t" r="r" b="b"/>
            <a:pathLst>
              <a:path w="32469" h="357156">
                <a:moveTo>
                  <a:pt x="0" y="0"/>
                </a:moveTo>
                <a:lnTo>
                  <a:pt x="32469" y="0"/>
                </a:lnTo>
                <a:lnTo>
                  <a:pt x="32469" y="357156"/>
                </a:lnTo>
                <a:lnTo>
                  <a:pt x="0" y="357156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551968" y="6272953"/>
            <a:ext cx="11372165" cy="162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5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ที่มา:</a:t>
            </a:r>
            <a:r>
              <a:rPr lang="en-US" sz="89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Statistical Data Integration - ABS Australia, Record Linkage Methods - NCBI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35718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วัตถุประสงค์การเรียนรู้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3486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371600"/>
            <a:ext cx="38100" cy="2171700"/>
          </a:xfrm>
          <a:custGeom>
            <a:avLst/>
            <a:gdLst/>
            <a:ahLst/>
            <a:cxnLst/>
            <a:rect l="l" t="t" r="r" b="b"/>
            <a:pathLst>
              <a:path w="38100" h="2171700">
                <a:moveTo>
                  <a:pt x="0" y="0"/>
                </a:moveTo>
                <a:lnTo>
                  <a:pt x="38100" y="0"/>
                </a:lnTo>
                <a:lnTo>
                  <a:pt x="38100" y="2171700"/>
                </a:lnTo>
                <a:lnTo>
                  <a:pt x="0" y="21717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47700" y="1524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600075" y="15240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19200" y="1600200"/>
            <a:ext cx="2028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SMART Questions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47700" y="2133600"/>
            <a:ext cx="3467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สามารถแปลงปัญหานโยบายให้เป็นคำถามวิจัยที่มีคุณสมบัติ SMART ได้อย่างเป็นระบบ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7700" y="274320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ระบุองค์ประกอบ 5 ประการ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7700" y="297180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แตกคำถามหลักเป็นย่อย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7700" y="320040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Map ไปสู่ตัวแปรที่วัดได้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86250" y="1371600"/>
            <a:ext cx="38100" cy="2171700"/>
          </a:xfrm>
          <a:custGeom>
            <a:avLst/>
            <a:gdLst/>
            <a:ahLst/>
            <a:cxnLst/>
            <a:rect l="l" t="t" r="r" b="b"/>
            <a:pathLst>
              <a:path w="38100" h="2171700">
                <a:moveTo>
                  <a:pt x="0" y="0"/>
                </a:moveTo>
                <a:lnTo>
                  <a:pt x="38100" y="0"/>
                </a:lnTo>
                <a:lnTo>
                  <a:pt x="38100" y="2171700"/>
                </a:lnTo>
                <a:lnTo>
                  <a:pt x="0" y="21717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533900" y="1524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4486275" y="15240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105400" y="1600200"/>
            <a:ext cx="1647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Search Strategy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533900" y="2133600"/>
            <a:ext cx="3467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วางแผนการค้นหาและเข้าถึงข้อมูลจากแหล่งต่างๆ อย่างมีกลยุทธ์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533900" y="274320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ใช้ Data Catalog อย่างมีประสิทธิภาพ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533900" y="297180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ขอข้อมูลตาม พ.ร.บ.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533900" y="320040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ประเมินความเป็นไปได้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172450" y="1371600"/>
            <a:ext cx="38100" cy="2171700"/>
          </a:xfrm>
          <a:custGeom>
            <a:avLst/>
            <a:gdLst/>
            <a:ahLst/>
            <a:cxnLst/>
            <a:rect l="l" t="t" r="r" b="b"/>
            <a:pathLst>
              <a:path w="38100" h="2171700">
                <a:moveTo>
                  <a:pt x="0" y="0"/>
                </a:moveTo>
                <a:lnTo>
                  <a:pt x="38100" y="0"/>
                </a:lnTo>
                <a:lnTo>
                  <a:pt x="38100" y="2171700"/>
                </a:lnTo>
                <a:lnTo>
                  <a:pt x="0" y="21717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8420100" y="1524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372475" y="15240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991600" y="1600200"/>
            <a:ext cx="1733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 Integration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420100" y="2133600"/>
            <a:ext cx="3467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ออกแบบการรวมข้อมูลจากหลายแหล่งและจัดทำ data dictionary ที่สมบูรณ์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420100" y="274320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Linking &amp; Merging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420100" y="297180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Standardization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420100" y="3200400"/>
            <a:ext cx="3457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Privacy &amp; Ethics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00050" y="3848100"/>
            <a:ext cx="11410950" cy="533400"/>
          </a:xfrm>
          <a:custGeom>
            <a:avLst/>
            <a:gdLst/>
            <a:ahLst/>
            <a:cxnLst/>
            <a:rect l="l" t="t" r="r" b="b"/>
            <a:pathLst>
              <a:path w="11410950" h="533400">
                <a:moveTo>
                  <a:pt x="0" y="0"/>
                </a:moveTo>
                <a:lnTo>
                  <a:pt x="11410950" y="0"/>
                </a:lnTo>
                <a:lnTo>
                  <a:pt x="1141095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400050" y="384810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47700" y="4000500"/>
            <a:ext cx="11239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หมายเหตุ: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ผู้เรียนจะได้ฝึกปฏิบัติจริงผ่านกิจกรรมเขียน SMART questions และออกแบบแผนการค้นหาข้อมูลตามโจทย์นโยบายจริง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5138" y="375138"/>
            <a:ext cx="600222" cy="600222"/>
          </a:xfrm>
          <a:custGeom>
            <a:avLst/>
            <a:gdLst/>
            <a:ahLst/>
            <a:cxnLst/>
            <a:rect l="l" t="t" r="r" b="b"/>
            <a:pathLst>
              <a:path w="600222" h="600222">
                <a:moveTo>
                  <a:pt x="0" y="0"/>
                </a:moveTo>
                <a:lnTo>
                  <a:pt x="600222" y="0"/>
                </a:lnTo>
                <a:lnTo>
                  <a:pt x="600222" y="600222"/>
                </a:lnTo>
                <a:lnTo>
                  <a:pt x="0" y="600222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18868" y="375138"/>
            <a:ext cx="712763" cy="6002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2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25415" y="375138"/>
            <a:ext cx="3666978" cy="375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58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Separation of Identifiers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25415" y="787791"/>
            <a:ext cx="3582572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9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Privacy-Preserving Data Architecture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492561" y="1275471"/>
            <a:ext cx="1500554" cy="1800665"/>
          </a:xfrm>
          <a:custGeom>
            <a:avLst/>
            <a:gdLst/>
            <a:ahLst/>
            <a:cxnLst/>
            <a:rect l="l" t="t" r="r" b="b"/>
            <a:pathLst>
              <a:path w="1500554" h="1800665">
                <a:moveTo>
                  <a:pt x="75028" y="0"/>
                </a:moveTo>
                <a:lnTo>
                  <a:pt x="1425526" y="0"/>
                </a:lnTo>
                <a:cubicBezTo>
                  <a:pt x="1466963" y="0"/>
                  <a:pt x="1500554" y="33591"/>
                  <a:pt x="1500554" y="75028"/>
                </a:cubicBezTo>
                <a:lnTo>
                  <a:pt x="1500554" y="1725637"/>
                </a:lnTo>
                <a:cubicBezTo>
                  <a:pt x="1500554" y="1767074"/>
                  <a:pt x="1466963" y="1800665"/>
                  <a:pt x="1425526" y="1800665"/>
                </a:cubicBezTo>
                <a:lnTo>
                  <a:pt x="75028" y="1800665"/>
                </a:lnTo>
                <a:cubicBezTo>
                  <a:pt x="33591" y="1800665"/>
                  <a:pt x="0" y="1767074"/>
                  <a:pt x="0" y="1725637"/>
                </a:cubicBezTo>
                <a:lnTo>
                  <a:pt x="0" y="75028"/>
                </a:lnTo>
                <a:cubicBezTo>
                  <a:pt x="0" y="33619"/>
                  <a:pt x="33619" y="0"/>
                  <a:pt x="75028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2989619" y="1631852"/>
            <a:ext cx="506437" cy="450166"/>
          </a:xfrm>
          <a:custGeom>
            <a:avLst/>
            <a:gdLst/>
            <a:ahLst/>
            <a:cxnLst/>
            <a:rect l="l" t="t" r="r" b="b"/>
            <a:pathLst>
              <a:path w="506437" h="450166">
                <a:moveTo>
                  <a:pt x="0" y="84406"/>
                </a:moveTo>
                <a:cubicBezTo>
                  <a:pt x="0" y="53369"/>
                  <a:pt x="25234" y="28135"/>
                  <a:pt x="56271" y="28135"/>
                </a:cubicBezTo>
                <a:lnTo>
                  <a:pt x="450166" y="28135"/>
                </a:lnTo>
                <a:cubicBezTo>
                  <a:pt x="481203" y="28135"/>
                  <a:pt x="506437" y="53369"/>
                  <a:pt x="506437" y="84406"/>
                </a:cubicBezTo>
                <a:lnTo>
                  <a:pt x="0" y="84406"/>
                </a:lnTo>
                <a:close/>
                <a:moveTo>
                  <a:pt x="0" y="126609"/>
                </a:moveTo>
                <a:lnTo>
                  <a:pt x="506437" y="126609"/>
                </a:lnTo>
                <a:lnTo>
                  <a:pt x="506437" y="365760"/>
                </a:lnTo>
                <a:cubicBezTo>
                  <a:pt x="506437" y="396797"/>
                  <a:pt x="481203" y="422031"/>
                  <a:pt x="450166" y="422031"/>
                </a:cubicBezTo>
                <a:lnTo>
                  <a:pt x="56271" y="422031"/>
                </a:lnTo>
                <a:cubicBezTo>
                  <a:pt x="25234" y="422031"/>
                  <a:pt x="0" y="396797"/>
                  <a:pt x="0" y="365760"/>
                </a:cubicBezTo>
                <a:lnTo>
                  <a:pt x="0" y="126609"/>
                </a:lnTo>
                <a:close/>
                <a:moveTo>
                  <a:pt x="217434" y="365760"/>
                </a:moveTo>
                <a:cubicBezTo>
                  <a:pt x="235194" y="365760"/>
                  <a:pt x="248471" y="348703"/>
                  <a:pt x="237129" y="334987"/>
                </a:cubicBezTo>
                <a:cubicBezTo>
                  <a:pt x="224204" y="319425"/>
                  <a:pt x="204685" y="309489"/>
                  <a:pt x="182880" y="309489"/>
                </a:cubicBezTo>
                <a:lnTo>
                  <a:pt x="126609" y="309489"/>
                </a:lnTo>
                <a:cubicBezTo>
                  <a:pt x="104804" y="309489"/>
                  <a:pt x="85285" y="319425"/>
                  <a:pt x="72361" y="334987"/>
                </a:cubicBezTo>
                <a:cubicBezTo>
                  <a:pt x="61019" y="348703"/>
                  <a:pt x="74295" y="365760"/>
                  <a:pt x="92055" y="365760"/>
                </a:cubicBezTo>
                <a:lnTo>
                  <a:pt x="217346" y="365760"/>
                </a:lnTo>
                <a:close/>
                <a:moveTo>
                  <a:pt x="154745" y="274320"/>
                </a:moveTo>
                <a:cubicBezTo>
                  <a:pt x="181919" y="274320"/>
                  <a:pt x="203982" y="252258"/>
                  <a:pt x="203982" y="225083"/>
                </a:cubicBezTo>
                <a:cubicBezTo>
                  <a:pt x="203982" y="197908"/>
                  <a:pt x="181919" y="175846"/>
                  <a:pt x="154745" y="175846"/>
                </a:cubicBezTo>
                <a:cubicBezTo>
                  <a:pt x="127570" y="175846"/>
                  <a:pt x="105508" y="197908"/>
                  <a:pt x="105508" y="225083"/>
                </a:cubicBezTo>
                <a:cubicBezTo>
                  <a:pt x="105508" y="252258"/>
                  <a:pt x="127570" y="274320"/>
                  <a:pt x="154745" y="274320"/>
                </a:cubicBezTo>
                <a:close/>
                <a:moveTo>
                  <a:pt x="316523" y="182880"/>
                </a:moveTo>
                <a:cubicBezTo>
                  <a:pt x="304829" y="182880"/>
                  <a:pt x="295422" y="192288"/>
                  <a:pt x="295422" y="203982"/>
                </a:cubicBezTo>
                <a:cubicBezTo>
                  <a:pt x="295422" y="215675"/>
                  <a:pt x="304829" y="225083"/>
                  <a:pt x="316523" y="225083"/>
                </a:cubicBezTo>
                <a:lnTo>
                  <a:pt x="414997" y="225083"/>
                </a:lnTo>
                <a:cubicBezTo>
                  <a:pt x="426691" y="225083"/>
                  <a:pt x="436098" y="215675"/>
                  <a:pt x="436098" y="203982"/>
                </a:cubicBezTo>
                <a:cubicBezTo>
                  <a:pt x="436098" y="192288"/>
                  <a:pt x="426691" y="182880"/>
                  <a:pt x="414997" y="182880"/>
                </a:cubicBezTo>
                <a:lnTo>
                  <a:pt x="316523" y="182880"/>
                </a:lnTo>
                <a:close/>
                <a:moveTo>
                  <a:pt x="316523" y="267286"/>
                </a:moveTo>
                <a:cubicBezTo>
                  <a:pt x="304829" y="267286"/>
                  <a:pt x="295422" y="276694"/>
                  <a:pt x="295422" y="288388"/>
                </a:cubicBezTo>
                <a:cubicBezTo>
                  <a:pt x="295422" y="300081"/>
                  <a:pt x="304829" y="309489"/>
                  <a:pt x="316523" y="309489"/>
                </a:cubicBezTo>
                <a:lnTo>
                  <a:pt x="414997" y="309489"/>
                </a:lnTo>
                <a:cubicBezTo>
                  <a:pt x="426691" y="309489"/>
                  <a:pt x="436098" y="300081"/>
                  <a:pt x="436098" y="288388"/>
                </a:cubicBezTo>
                <a:cubicBezTo>
                  <a:pt x="436098" y="276694"/>
                  <a:pt x="426691" y="267286"/>
                  <a:pt x="414997" y="267286"/>
                </a:cubicBezTo>
                <a:lnTo>
                  <a:pt x="316523" y="267286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2793140" y="2194560"/>
            <a:ext cx="900332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77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Index File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2887628" y="2532185"/>
            <a:ext cx="71276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(Identifiers)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459736" y="3188677"/>
            <a:ext cx="1566203" cy="7502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CID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HN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ชื่อ-สกุล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DOB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530031" y="2119532"/>
            <a:ext cx="281354" cy="281354"/>
          </a:xfrm>
          <a:custGeom>
            <a:avLst/>
            <a:gdLst/>
            <a:ahLst/>
            <a:cxnLst/>
            <a:rect l="l" t="t" r="r" b="b"/>
            <a:pathLst>
              <a:path w="281354" h="281354">
                <a:moveTo>
                  <a:pt x="184638" y="193431"/>
                </a:moveTo>
                <a:cubicBezTo>
                  <a:pt x="238052" y="193431"/>
                  <a:pt x="281354" y="150129"/>
                  <a:pt x="281354" y="96715"/>
                </a:cubicBezTo>
                <a:cubicBezTo>
                  <a:pt x="281354" y="43302"/>
                  <a:pt x="238052" y="0"/>
                  <a:pt x="184638" y="0"/>
                </a:cubicBezTo>
                <a:cubicBezTo>
                  <a:pt x="131225" y="0"/>
                  <a:pt x="87923" y="43302"/>
                  <a:pt x="87923" y="96715"/>
                </a:cubicBezTo>
                <a:cubicBezTo>
                  <a:pt x="87923" y="106991"/>
                  <a:pt x="89517" y="116938"/>
                  <a:pt x="92484" y="126225"/>
                </a:cubicBezTo>
                <a:lnTo>
                  <a:pt x="3847" y="214862"/>
                </a:lnTo>
                <a:cubicBezTo>
                  <a:pt x="1374" y="217335"/>
                  <a:pt x="0" y="220687"/>
                  <a:pt x="0" y="224204"/>
                </a:cubicBezTo>
                <a:lnTo>
                  <a:pt x="0" y="268165"/>
                </a:lnTo>
                <a:cubicBezTo>
                  <a:pt x="0" y="275474"/>
                  <a:pt x="5880" y="281354"/>
                  <a:pt x="13188" y="281354"/>
                </a:cubicBezTo>
                <a:lnTo>
                  <a:pt x="57150" y="281354"/>
                </a:lnTo>
                <a:cubicBezTo>
                  <a:pt x="64459" y="281354"/>
                  <a:pt x="70338" y="275474"/>
                  <a:pt x="70338" y="268165"/>
                </a:cubicBezTo>
                <a:lnTo>
                  <a:pt x="70338" y="246185"/>
                </a:lnTo>
                <a:lnTo>
                  <a:pt x="92319" y="246185"/>
                </a:lnTo>
                <a:cubicBezTo>
                  <a:pt x="99628" y="246185"/>
                  <a:pt x="105508" y="240305"/>
                  <a:pt x="105508" y="232996"/>
                </a:cubicBezTo>
                <a:lnTo>
                  <a:pt x="105508" y="211015"/>
                </a:lnTo>
                <a:lnTo>
                  <a:pt x="127488" y="211015"/>
                </a:lnTo>
                <a:cubicBezTo>
                  <a:pt x="131005" y="211015"/>
                  <a:pt x="134357" y="209642"/>
                  <a:pt x="136830" y="207169"/>
                </a:cubicBezTo>
                <a:lnTo>
                  <a:pt x="155129" y="188870"/>
                </a:lnTo>
                <a:cubicBezTo>
                  <a:pt x="164416" y="191837"/>
                  <a:pt x="174362" y="193431"/>
                  <a:pt x="184638" y="193431"/>
                </a:cubicBezTo>
                <a:close/>
                <a:moveTo>
                  <a:pt x="206619" y="52754"/>
                </a:moveTo>
                <a:cubicBezTo>
                  <a:pt x="218751" y="52754"/>
                  <a:pt x="228600" y="62603"/>
                  <a:pt x="228600" y="74735"/>
                </a:cubicBezTo>
                <a:cubicBezTo>
                  <a:pt x="228600" y="86866"/>
                  <a:pt x="218751" y="96715"/>
                  <a:pt x="206619" y="96715"/>
                </a:cubicBezTo>
                <a:cubicBezTo>
                  <a:pt x="194488" y="96715"/>
                  <a:pt x="184638" y="86866"/>
                  <a:pt x="184638" y="74735"/>
                </a:cubicBezTo>
                <a:cubicBezTo>
                  <a:pt x="184638" y="62603"/>
                  <a:pt x="194488" y="52754"/>
                  <a:pt x="206619" y="5275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4218197" y="2569698"/>
            <a:ext cx="900332" cy="37514"/>
          </a:xfrm>
          <a:custGeom>
            <a:avLst/>
            <a:gdLst/>
            <a:ahLst/>
            <a:cxnLst/>
            <a:rect l="l" t="t" r="r" b="b"/>
            <a:pathLst>
              <a:path w="900332" h="37514">
                <a:moveTo>
                  <a:pt x="0" y="0"/>
                </a:moveTo>
                <a:lnTo>
                  <a:pt x="900332" y="0"/>
                </a:lnTo>
                <a:lnTo>
                  <a:pt x="900332" y="37514"/>
                </a:lnTo>
                <a:lnTo>
                  <a:pt x="0" y="3751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4308934" y="2757268"/>
            <a:ext cx="722142" cy="375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Unique Key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(Linking ID)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43613" y="1275471"/>
            <a:ext cx="1500554" cy="1800665"/>
          </a:xfrm>
          <a:custGeom>
            <a:avLst/>
            <a:gdLst/>
            <a:ahLst/>
            <a:cxnLst/>
            <a:rect l="l" t="t" r="r" b="b"/>
            <a:pathLst>
              <a:path w="1500554" h="1800665">
                <a:moveTo>
                  <a:pt x="75028" y="0"/>
                </a:moveTo>
                <a:lnTo>
                  <a:pt x="1425526" y="0"/>
                </a:lnTo>
                <a:cubicBezTo>
                  <a:pt x="1466963" y="0"/>
                  <a:pt x="1500554" y="33591"/>
                  <a:pt x="1500554" y="75028"/>
                </a:cubicBezTo>
                <a:lnTo>
                  <a:pt x="1500554" y="1725637"/>
                </a:lnTo>
                <a:cubicBezTo>
                  <a:pt x="1500554" y="1767074"/>
                  <a:pt x="1466963" y="1800665"/>
                  <a:pt x="1425526" y="1800665"/>
                </a:cubicBezTo>
                <a:lnTo>
                  <a:pt x="75028" y="1800665"/>
                </a:lnTo>
                <a:cubicBezTo>
                  <a:pt x="33591" y="1800665"/>
                  <a:pt x="0" y="1767074"/>
                  <a:pt x="0" y="1725637"/>
                </a:cubicBezTo>
                <a:lnTo>
                  <a:pt x="0" y="75028"/>
                </a:lnTo>
                <a:cubicBezTo>
                  <a:pt x="0" y="33619"/>
                  <a:pt x="33619" y="0"/>
                  <a:pt x="75028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5896942" y="1631852"/>
            <a:ext cx="393895" cy="450166"/>
          </a:xfrm>
          <a:custGeom>
            <a:avLst/>
            <a:gdLst/>
            <a:ahLst/>
            <a:cxnLst/>
            <a:rect l="l" t="t" r="r" b="b"/>
            <a:pathLst>
              <a:path w="393895" h="450166">
                <a:moveTo>
                  <a:pt x="225083" y="140677"/>
                </a:moveTo>
                <a:lnTo>
                  <a:pt x="225083" y="225083"/>
                </a:lnTo>
                <a:lnTo>
                  <a:pt x="337625" y="225083"/>
                </a:lnTo>
                <a:lnTo>
                  <a:pt x="337625" y="140677"/>
                </a:lnTo>
                <a:lnTo>
                  <a:pt x="225083" y="140677"/>
                </a:lnTo>
                <a:close/>
                <a:moveTo>
                  <a:pt x="168812" y="140677"/>
                </a:moveTo>
                <a:lnTo>
                  <a:pt x="56271" y="140677"/>
                </a:lnTo>
                <a:lnTo>
                  <a:pt x="56271" y="225083"/>
                </a:lnTo>
                <a:lnTo>
                  <a:pt x="168812" y="225083"/>
                </a:lnTo>
                <a:lnTo>
                  <a:pt x="168812" y="140677"/>
                </a:lnTo>
                <a:close/>
                <a:moveTo>
                  <a:pt x="0" y="281354"/>
                </a:moveTo>
                <a:lnTo>
                  <a:pt x="0" y="84406"/>
                </a:lnTo>
                <a:cubicBezTo>
                  <a:pt x="0" y="53369"/>
                  <a:pt x="25234" y="28135"/>
                  <a:pt x="56271" y="28135"/>
                </a:cubicBezTo>
                <a:lnTo>
                  <a:pt x="337625" y="28135"/>
                </a:lnTo>
                <a:cubicBezTo>
                  <a:pt x="368661" y="28135"/>
                  <a:pt x="393895" y="53369"/>
                  <a:pt x="393895" y="84406"/>
                </a:cubicBezTo>
                <a:lnTo>
                  <a:pt x="393895" y="365760"/>
                </a:lnTo>
                <a:cubicBezTo>
                  <a:pt x="393895" y="396797"/>
                  <a:pt x="368661" y="422031"/>
                  <a:pt x="337625" y="422031"/>
                </a:cubicBezTo>
                <a:lnTo>
                  <a:pt x="56271" y="422031"/>
                </a:lnTo>
                <a:cubicBezTo>
                  <a:pt x="25234" y="422031"/>
                  <a:pt x="0" y="396797"/>
                  <a:pt x="0" y="365760"/>
                </a:cubicBezTo>
                <a:lnTo>
                  <a:pt x="0" y="281354"/>
                </a:lnTo>
                <a:close/>
                <a:moveTo>
                  <a:pt x="337625" y="281354"/>
                </a:moveTo>
                <a:lnTo>
                  <a:pt x="225083" y="281354"/>
                </a:lnTo>
                <a:lnTo>
                  <a:pt x="225083" y="365760"/>
                </a:lnTo>
                <a:lnTo>
                  <a:pt x="337625" y="365760"/>
                </a:lnTo>
                <a:lnTo>
                  <a:pt x="337625" y="281354"/>
                </a:lnTo>
                <a:close/>
                <a:moveTo>
                  <a:pt x="168812" y="365760"/>
                </a:moveTo>
                <a:lnTo>
                  <a:pt x="168812" y="281354"/>
                </a:lnTo>
                <a:lnTo>
                  <a:pt x="56271" y="281354"/>
                </a:lnTo>
                <a:lnTo>
                  <a:pt x="56271" y="365760"/>
                </a:lnTo>
                <a:lnTo>
                  <a:pt x="168812" y="36576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5685692" y="2194560"/>
            <a:ext cx="815926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77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 File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508791" y="2532185"/>
            <a:ext cx="1172308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(Analysis Variables)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310789" y="3188677"/>
            <a:ext cx="1566203" cy="7502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อายุ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ผลวินิจฉัย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การรักษา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ค่าใช้จ่าย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381084" y="2119532"/>
            <a:ext cx="281354" cy="281354"/>
          </a:xfrm>
          <a:custGeom>
            <a:avLst/>
            <a:gdLst/>
            <a:ahLst/>
            <a:cxnLst/>
            <a:rect l="l" t="t" r="r" b="b"/>
            <a:pathLst>
              <a:path w="281354" h="281354">
                <a:moveTo>
                  <a:pt x="184638" y="193431"/>
                </a:moveTo>
                <a:cubicBezTo>
                  <a:pt x="238052" y="193431"/>
                  <a:pt x="281354" y="150129"/>
                  <a:pt x="281354" y="96715"/>
                </a:cubicBezTo>
                <a:cubicBezTo>
                  <a:pt x="281354" y="43302"/>
                  <a:pt x="238052" y="0"/>
                  <a:pt x="184638" y="0"/>
                </a:cubicBezTo>
                <a:cubicBezTo>
                  <a:pt x="131225" y="0"/>
                  <a:pt x="87923" y="43302"/>
                  <a:pt x="87923" y="96715"/>
                </a:cubicBezTo>
                <a:cubicBezTo>
                  <a:pt x="87923" y="106991"/>
                  <a:pt x="89517" y="116938"/>
                  <a:pt x="92484" y="126225"/>
                </a:cubicBezTo>
                <a:lnTo>
                  <a:pt x="3847" y="214862"/>
                </a:lnTo>
                <a:cubicBezTo>
                  <a:pt x="1374" y="217335"/>
                  <a:pt x="0" y="220687"/>
                  <a:pt x="0" y="224204"/>
                </a:cubicBezTo>
                <a:lnTo>
                  <a:pt x="0" y="268165"/>
                </a:lnTo>
                <a:cubicBezTo>
                  <a:pt x="0" y="275474"/>
                  <a:pt x="5880" y="281354"/>
                  <a:pt x="13188" y="281354"/>
                </a:cubicBezTo>
                <a:lnTo>
                  <a:pt x="57150" y="281354"/>
                </a:lnTo>
                <a:cubicBezTo>
                  <a:pt x="64459" y="281354"/>
                  <a:pt x="70338" y="275474"/>
                  <a:pt x="70338" y="268165"/>
                </a:cubicBezTo>
                <a:lnTo>
                  <a:pt x="70338" y="246185"/>
                </a:lnTo>
                <a:lnTo>
                  <a:pt x="92319" y="246185"/>
                </a:lnTo>
                <a:cubicBezTo>
                  <a:pt x="99628" y="246185"/>
                  <a:pt x="105508" y="240305"/>
                  <a:pt x="105508" y="232996"/>
                </a:cubicBezTo>
                <a:lnTo>
                  <a:pt x="105508" y="211015"/>
                </a:lnTo>
                <a:lnTo>
                  <a:pt x="127488" y="211015"/>
                </a:lnTo>
                <a:cubicBezTo>
                  <a:pt x="131005" y="211015"/>
                  <a:pt x="134357" y="209642"/>
                  <a:pt x="136830" y="207169"/>
                </a:cubicBezTo>
                <a:lnTo>
                  <a:pt x="155129" y="188870"/>
                </a:lnTo>
                <a:cubicBezTo>
                  <a:pt x="164416" y="191837"/>
                  <a:pt x="174362" y="193431"/>
                  <a:pt x="184638" y="193431"/>
                </a:cubicBezTo>
                <a:close/>
                <a:moveTo>
                  <a:pt x="206619" y="52754"/>
                </a:moveTo>
                <a:cubicBezTo>
                  <a:pt x="218751" y="52754"/>
                  <a:pt x="228600" y="62603"/>
                  <a:pt x="228600" y="74735"/>
                </a:cubicBezTo>
                <a:cubicBezTo>
                  <a:pt x="228600" y="86866"/>
                  <a:pt x="218751" y="96715"/>
                  <a:pt x="206619" y="96715"/>
                </a:cubicBezTo>
                <a:cubicBezTo>
                  <a:pt x="194488" y="96715"/>
                  <a:pt x="184638" y="86866"/>
                  <a:pt x="184638" y="74735"/>
                </a:cubicBezTo>
                <a:cubicBezTo>
                  <a:pt x="184638" y="62603"/>
                  <a:pt x="194488" y="52754"/>
                  <a:pt x="206619" y="5275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069250" y="2569698"/>
            <a:ext cx="900332" cy="37514"/>
          </a:xfrm>
          <a:custGeom>
            <a:avLst/>
            <a:gdLst/>
            <a:ahLst/>
            <a:cxnLst/>
            <a:rect l="l" t="t" r="r" b="b"/>
            <a:pathLst>
              <a:path w="900332" h="37514">
                <a:moveTo>
                  <a:pt x="0" y="0"/>
                </a:moveTo>
                <a:lnTo>
                  <a:pt x="900332" y="0"/>
                </a:lnTo>
                <a:lnTo>
                  <a:pt x="900332" y="37514"/>
                </a:lnTo>
                <a:lnTo>
                  <a:pt x="0" y="3751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159987" y="2757268"/>
            <a:ext cx="722142" cy="375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Unique Key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(Linking ID)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194665" y="1275471"/>
            <a:ext cx="1500554" cy="1800665"/>
          </a:xfrm>
          <a:custGeom>
            <a:avLst/>
            <a:gdLst/>
            <a:ahLst/>
            <a:cxnLst/>
            <a:rect l="l" t="t" r="r" b="b"/>
            <a:pathLst>
              <a:path w="1500554" h="1800665">
                <a:moveTo>
                  <a:pt x="75028" y="0"/>
                </a:moveTo>
                <a:lnTo>
                  <a:pt x="1425526" y="0"/>
                </a:lnTo>
                <a:cubicBezTo>
                  <a:pt x="1466963" y="0"/>
                  <a:pt x="1500554" y="33591"/>
                  <a:pt x="1500554" y="75028"/>
                </a:cubicBezTo>
                <a:lnTo>
                  <a:pt x="1500554" y="1725637"/>
                </a:lnTo>
                <a:cubicBezTo>
                  <a:pt x="1500554" y="1767074"/>
                  <a:pt x="1466963" y="1800665"/>
                  <a:pt x="1425526" y="1800665"/>
                </a:cubicBezTo>
                <a:lnTo>
                  <a:pt x="75028" y="1800665"/>
                </a:lnTo>
                <a:cubicBezTo>
                  <a:pt x="33591" y="1800665"/>
                  <a:pt x="0" y="1767074"/>
                  <a:pt x="0" y="1725637"/>
                </a:cubicBezTo>
                <a:lnTo>
                  <a:pt x="0" y="75028"/>
                </a:lnTo>
                <a:cubicBezTo>
                  <a:pt x="0" y="33619"/>
                  <a:pt x="33619" y="0"/>
                  <a:pt x="75028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8776130" y="1631852"/>
            <a:ext cx="337625" cy="450166"/>
          </a:xfrm>
          <a:custGeom>
            <a:avLst/>
            <a:gdLst/>
            <a:ahLst/>
            <a:cxnLst/>
            <a:rect l="l" t="t" r="r" b="b"/>
            <a:pathLst>
              <a:path w="337625" h="450166">
                <a:moveTo>
                  <a:pt x="112542" y="84406"/>
                </a:moveTo>
                <a:lnTo>
                  <a:pt x="112542" y="140677"/>
                </a:lnTo>
                <a:lnTo>
                  <a:pt x="225083" y="140677"/>
                </a:lnTo>
                <a:lnTo>
                  <a:pt x="225083" y="84406"/>
                </a:lnTo>
                <a:cubicBezTo>
                  <a:pt x="225083" y="53369"/>
                  <a:pt x="199849" y="28135"/>
                  <a:pt x="168812" y="28135"/>
                </a:cubicBezTo>
                <a:cubicBezTo>
                  <a:pt x="137775" y="28135"/>
                  <a:pt x="112542" y="53369"/>
                  <a:pt x="112542" y="84406"/>
                </a:cubicBezTo>
                <a:close/>
                <a:moveTo>
                  <a:pt x="56271" y="140677"/>
                </a:moveTo>
                <a:lnTo>
                  <a:pt x="56271" y="84406"/>
                </a:lnTo>
                <a:cubicBezTo>
                  <a:pt x="56271" y="22245"/>
                  <a:pt x="106651" y="-28135"/>
                  <a:pt x="168812" y="-28135"/>
                </a:cubicBezTo>
                <a:cubicBezTo>
                  <a:pt x="230974" y="-28135"/>
                  <a:pt x="281354" y="22245"/>
                  <a:pt x="281354" y="84406"/>
                </a:cubicBezTo>
                <a:lnTo>
                  <a:pt x="281354" y="140677"/>
                </a:lnTo>
                <a:cubicBezTo>
                  <a:pt x="312391" y="140677"/>
                  <a:pt x="337625" y="165911"/>
                  <a:pt x="337625" y="196948"/>
                </a:cubicBezTo>
                <a:lnTo>
                  <a:pt x="337625" y="393895"/>
                </a:lnTo>
                <a:cubicBezTo>
                  <a:pt x="337625" y="424932"/>
                  <a:pt x="312391" y="450166"/>
                  <a:pt x="281354" y="450166"/>
                </a:cubicBezTo>
                <a:lnTo>
                  <a:pt x="56271" y="450166"/>
                </a:lnTo>
                <a:cubicBezTo>
                  <a:pt x="25234" y="450166"/>
                  <a:pt x="0" y="424932"/>
                  <a:pt x="0" y="393895"/>
                </a:cubicBezTo>
                <a:lnTo>
                  <a:pt x="0" y="196948"/>
                </a:lnTo>
                <a:cubicBezTo>
                  <a:pt x="0" y="165911"/>
                  <a:pt x="25234" y="140677"/>
                  <a:pt x="56271" y="14067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385517" y="2194560"/>
            <a:ext cx="1116037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77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Key Registry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442140" y="2532185"/>
            <a:ext cx="1003495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(Secure Storage)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161841" y="3188677"/>
            <a:ext cx="1566203" cy="7502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Master Key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Access Log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Encryption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Audit Trail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2641" y="4246567"/>
            <a:ext cx="3644470" cy="1665615"/>
          </a:xfrm>
          <a:custGeom>
            <a:avLst/>
            <a:gdLst/>
            <a:ahLst/>
            <a:cxnLst/>
            <a:rect l="l" t="t" r="r" b="b"/>
            <a:pathLst>
              <a:path w="3644470" h="1665615">
                <a:moveTo>
                  <a:pt x="0" y="0"/>
                </a:moveTo>
                <a:lnTo>
                  <a:pt x="3644470" y="0"/>
                </a:lnTo>
                <a:lnTo>
                  <a:pt x="3644470" y="1665615"/>
                </a:lnTo>
                <a:lnTo>
                  <a:pt x="0" y="1665615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563646" y="4441645"/>
            <a:ext cx="168812" cy="168812"/>
          </a:xfrm>
          <a:custGeom>
            <a:avLst/>
            <a:gdLst/>
            <a:ahLst/>
            <a:cxnLst/>
            <a:rect l="l" t="t" r="r" b="b"/>
            <a:pathLst>
              <a:path w="168812" h="168812">
                <a:moveTo>
                  <a:pt x="84406" y="0"/>
                </a:moveTo>
                <a:cubicBezTo>
                  <a:pt x="85923" y="0"/>
                  <a:pt x="87440" y="330"/>
                  <a:pt x="88824" y="956"/>
                </a:cubicBezTo>
                <a:lnTo>
                  <a:pt x="150942" y="27300"/>
                </a:lnTo>
                <a:cubicBezTo>
                  <a:pt x="158196" y="30366"/>
                  <a:pt x="163603" y="37521"/>
                  <a:pt x="163570" y="46160"/>
                </a:cubicBezTo>
                <a:cubicBezTo>
                  <a:pt x="163405" y="78867"/>
                  <a:pt x="149953" y="138710"/>
                  <a:pt x="93144" y="165911"/>
                </a:cubicBezTo>
                <a:cubicBezTo>
                  <a:pt x="87637" y="168549"/>
                  <a:pt x="81241" y="168549"/>
                  <a:pt x="75735" y="165911"/>
                </a:cubicBezTo>
                <a:cubicBezTo>
                  <a:pt x="18892" y="138710"/>
                  <a:pt x="5473" y="78867"/>
                  <a:pt x="5308" y="46160"/>
                </a:cubicBezTo>
                <a:cubicBezTo>
                  <a:pt x="5275" y="37521"/>
                  <a:pt x="10683" y="30366"/>
                  <a:pt x="17936" y="27300"/>
                </a:cubicBezTo>
                <a:lnTo>
                  <a:pt x="80021" y="956"/>
                </a:lnTo>
                <a:cubicBezTo>
                  <a:pt x="81406" y="330"/>
                  <a:pt x="82889" y="0"/>
                  <a:pt x="84406" y="0"/>
                </a:cubicBezTo>
                <a:close/>
                <a:moveTo>
                  <a:pt x="84406" y="22025"/>
                </a:moveTo>
                <a:lnTo>
                  <a:pt x="84406" y="146689"/>
                </a:lnTo>
                <a:cubicBezTo>
                  <a:pt x="129906" y="124664"/>
                  <a:pt x="142139" y="75867"/>
                  <a:pt x="142435" y="46654"/>
                </a:cubicBezTo>
                <a:lnTo>
                  <a:pt x="84406" y="22058"/>
                </a:lnTo>
                <a:lnTo>
                  <a:pt x="84406" y="22058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11309" y="4404131"/>
            <a:ext cx="3142650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9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ความปลอดภัย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40199" y="4779269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Identifiers แยกเก็บ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40199" y="5041866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ข้อมูลวิเคราะห์ไม่มี PID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40199" y="5304463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เข้าถึง Key Registry จำกัด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40199" y="5567060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บันทึกทุกการเข้าถึง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270131" y="4246567"/>
            <a:ext cx="3644470" cy="1665615"/>
          </a:xfrm>
          <a:custGeom>
            <a:avLst/>
            <a:gdLst/>
            <a:ahLst/>
            <a:cxnLst/>
            <a:rect l="l" t="t" r="r" b="b"/>
            <a:pathLst>
              <a:path w="3644470" h="1665615">
                <a:moveTo>
                  <a:pt x="0" y="0"/>
                </a:moveTo>
                <a:lnTo>
                  <a:pt x="3644470" y="0"/>
                </a:lnTo>
                <a:lnTo>
                  <a:pt x="3644470" y="1665615"/>
                </a:lnTo>
                <a:lnTo>
                  <a:pt x="0" y="1665615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4440584" y="4441645"/>
            <a:ext cx="189914" cy="168812"/>
          </a:xfrm>
          <a:custGeom>
            <a:avLst/>
            <a:gdLst/>
            <a:ahLst/>
            <a:cxnLst/>
            <a:rect l="l" t="t" r="r" b="b"/>
            <a:pathLst>
              <a:path w="189914" h="168812">
                <a:moveTo>
                  <a:pt x="138314" y="31652"/>
                </a:moveTo>
                <a:cubicBezTo>
                  <a:pt x="132841" y="31652"/>
                  <a:pt x="127532" y="33136"/>
                  <a:pt x="122883" y="35840"/>
                </a:cubicBezTo>
                <a:cubicBezTo>
                  <a:pt x="117674" y="30564"/>
                  <a:pt x="111607" y="26146"/>
                  <a:pt x="104914" y="22816"/>
                </a:cubicBezTo>
                <a:cubicBezTo>
                  <a:pt x="114212" y="14903"/>
                  <a:pt x="126049" y="10551"/>
                  <a:pt x="138314" y="10551"/>
                </a:cubicBezTo>
                <a:cubicBezTo>
                  <a:pt x="166801" y="10551"/>
                  <a:pt x="189914" y="33631"/>
                  <a:pt x="189914" y="62151"/>
                </a:cubicBezTo>
                <a:cubicBezTo>
                  <a:pt x="189914" y="75834"/>
                  <a:pt x="184474" y="88956"/>
                  <a:pt x="174813" y="98617"/>
                </a:cubicBezTo>
                <a:lnTo>
                  <a:pt x="151371" y="122059"/>
                </a:lnTo>
                <a:cubicBezTo>
                  <a:pt x="141710" y="131720"/>
                  <a:pt x="128588" y="137160"/>
                  <a:pt x="114904" y="137160"/>
                </a:cubicBezTo>
                <a:cubicBezTo>
                  <a:pt x="86417" y="137160"/>
                  <a:pt x="63305" y="114080"/>
                  <a:pt x="63305" y="85560"/>
                </a:cubicBezTo>
                <a:cubicBezTo>
                  <a:pt x="63305" y="85066"/>
                  <a:pt x="63305" y="84571"/>
                  <a:pt x="63338" y="84076"/>
                </a:cubicBezTo>
                <a:cubicBezTo>
                  <a:pt x="63502" y="78241"/>
                  <a:pt x="68349" y="73658"/>
                  <a:pt x="74185" y="73822"/>
                </a:cubicBezTo>
                <a:cubicBezTo>
                  <a:pt x="80021" y="73987"/>
                  <a:pt x="84604" y="78834"/>
                  <a:pt x="84439" y="84670"/>
                </a:cubicBezTo>
                <a:cubicBezTo>
                  <a:pt x="84439" y="84967"/>
                  <a:pt x="84439" y="85263"/>
                  <a:pt x="84439" y="85527"/>
                </a:cubicBezTo>
                <a:cubicBezTo>
                  <a:pt x="84439" y="102375"/>
                  <a:pt x="98089" y="116025"/>
                  <a:pt x="114937" y="116025"/>
                </a:cubicBezTo>
                <a:cubicBezTo>
                  <a:pt x="123015" y="116025"/>
                  <a:pt x="130764" y="112827"/>
                  <a:pt x="136501" y="107090"/>
                </a:cubicBezTo>
                <a:lnTo>
                  <a:pt x="159943" y="83648"/>
                </a:lnTo>
                <a:cubicBezTo>
                  <a:pt x="165647" y="77944"/>
                  <a:pt x="168878" y="70163"/>
                  <a:pt x="168878" y="62085"/>
                </a:cubicBezTo>
                <a:cubicBezTo>
                  <a:pt x="168878" y="45236"/>
                  <a:pt x="155228" y="31586"/>
                  <a:pt x="138380" y="31586"/>
                </a:cubicBezTo>
                <a:close/>
                <a:moveTo>
                  <a:pt x="90737" y="57139"/>
                </a:moveTo>
                <a:cubicBezTo>
                  <a:pt x="90110" y="56875"/>
                  <a:pt x="89484" y="56513"/>
                  <a:pt x="88923" y="56117"/>
                </a:cubicBezTo>
                <a:cubicBezTo>
                  <a:pt x="84769" y="53974"/>
                  <a:pt x="80021" y="52754"/>
                  <a:pt x="75042" y="52754"/>
                </a:cubicBezTo>
                <a:cubicBezTo>
                  <a:pt x="66964" y="52754"/>
                  <a:pt x="59216" y="55952"/>
                  <a:pt x="53479" y="61689"/>
                </a:cubicBezTo>
                <a:lnTo>
                  <a:pt x="30037" y="85132"/>
                </a:lnTo>
                <a:cubicBezTo>
                  <a:pt x="24333" y="90836"/>
                  <a:pt x="21102" y="98617"/>
                  <a:pt x="21102" y="106695"/>
                </a:cubicBezTo>
                <a:cubicBezTo>
                  <a:pt x="21102" y="123543"/>
                  <a:pt x="34752" y="137193"/>
                  <a:pt x="51600" y="137193"/>
                </a:cubicBezTo>
                <a:cubicBezTo>
                  <a:pt x="57040" y="137193"/>
                  <a:pt x="62348" y="135742"/>
                  <a:pt x="66997" y="133039"/>
                </a:cubicBezTo>
                <a:cubicBezTo>
                  <a:pt x="72207" y="138314"/>
                  <a:pt x="78274" y="142732"/>
                  <a:pt x="85000" y="146062"/>
                </a:cubicBezTo>
                <a:cubicBezTo>
                  <a:pt x="75702" y="153942"/>
                  <a:pt x="63898" y="158327"/>
                  <a:pt x="51600" y="158327"/>
                </a:cubicBezTo>
                <a:cubicBezTo>
                  <a:pt x="23113" y="158327"/>
                  <a:pt x="0" y="135248"/>
                  <a:pt x="0" y="106728"/>
                </a:cubicBezTo>
                <a:cubicBezTo>
                  <a:pt x="0" y="93045"/>
                  <a:pt x="5440" y="79922"/>
                  <a:pt x="15101" y="70262"/>
                </a:cubicBezTo>
                <a:lnTo>
                  <a:pt x="38543" y="46819"/>
                </a:lnTo>
                <a:cubicBezTo>
                  <a:pt x="48204" y="37158"/>
                  <a:pt x="61326" y="31718"/>
                  <a:pt x="75009" y="31718"/>
                </a:cubicBezTo>
                <a:cubicBezTo>
                  <a:pt x="103562" y="31718"/>
                  <a:pt x="126609" y="54996"/>
                  <a:pt x="126609" y="83450"/>
                </a:cubicBezTo>
                <a:cubicBezTo>
                  <a:pt x="126609" y="83879"/>
                  <a:pt x="126609" y="84307"/>
                  <a:pt x="126609" y="84736"/>
                </a:cubicBezTo>
                <a:cubicBezTo>
                  <a:pt x="126477" y="90572"/>
                  <a:pt x="121631" y="95155"/>
                  <a:pt x="115795" y="95023"/>
                </a:cubicBezTo>
                <a:cubicBezTo>
                  <a:pt x="109959" y="94891"/>
                  <a:pt x="105376" y="90044"/>
                  <a:pt x="105508" y="84208"/>
                </a:cubicBezTo>
                <a:cubicBezTo>
                  <a:pt x="105508" y="83945"/>
                  <a:pt x="105508" y="83714"/>
                  <a:pt x="105508" y="83450"/>
                </a:cubicBezTo>
                <a:cubicBezTo>
                  <a:pt x="105508" y="72339"/>
                  <a:pt x="99573" y="62579"/>
                  <a:pt x="90737" y="5720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4698799" y="4404131"/>
            <a:ext cx="3142650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9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การเชื่อมโยง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427689" y="4779269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ใช้ Linking ID แทน PID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427689" y="5041866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สามารถ link กลับได้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427689" y="5304463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หลาย Data File ใช้ Key เดียวกัน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427689" y="5567060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ง่ายต่อการตรวจสอบ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157621" y="4246567"/>
            <a:ext cx="3644470" cy="1665615"/>
          </a:xfrm>
          <a:custGeom>
            <a:avLst/>
            <a:gdLst/>
            <a:ahLst/>
            <a:cxnLst/>
            <a:rect l="l" t="t" r="r" b="b"/>
            <a:pathLst>
              <a:path w="3644470" h="1665615">
                <a:moveTo>
                  <a:pt x="0" y="0"/>
                </a:moveTo>
                <a:lnTo>
                  <a:pt x="3644470" y="0"/>
                </a:lnTo>
                <a:lnTo>
                  <a:pt x="3644470" y="1665615"/>
                </a:lnTo>
                <a:lnTo>
                  <a:pt x="0" y="1665615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8328074" y="4441645"/>
            <a:ext cx="189914" cy="168812"/>
          </a:xfrm>
          <a:custGeom>
            <a:avLst/>
            <a:gdLst/>
            <a:ahLst/>
            <a:cxnLst/>
            <a:rect l="l" t="t" r="r" b="b"/>
            <a:pathLst>
              <a:path w="189914" h="168812">
                <a:moveTo>
                  <a:pt x="73855" y="81768"/>
                </a:moveTo>
                <a:cubicBezTo>
                  <a:pt x="95692" y="81768"/>
                  <a:pt x="113421" y="64040"/>
                  <a:pt x="113421" y="42203"/>
                </a:cubicBezTo>
                <a:cubicBezTo>
                  <a:pt x="113421" y="20366"/>
                  <a:pt x="95692" y="2638"/>
                  <a:pt x="73855" y="2638"/>
                </a:cubicBezTo>
                <a:cubicBezTo>
                  <a:pt x="52019" y="2638"/>
                  <a:pt x="34290" y="20366"/>
                  <a:pt x="34290" y="42203"/>
                </a:cubicBezTo>
                <a:cubicBezTo>
                  <a:pt x="34290" y="64040"/>
                  <a:pt x="52019" y="81768"/>
                  <a:pt x="73855" y="81768"/>
                </a:cubicBezTo>
                <a:close/>
                <a:moveTo>
                  <a:pt x="64063" y="100232"/>
                </a:moveTo>
                <a:cubicBezTo>
                  <a:pt x="31586" y="100232"/>
                  <a:pt x="5275" y="126543"/>
                  <a:pt x="5275" y="159020"/>
                </a:cubicBezTo>
                <a:cubicBezTo>
                  <a:pt x="5275" y="164427"/>
                  <a:pt x="9661" y="168812"/>
                  <a:pt x="15068" y="168812"/>
                </a:cubicBezTo>
                <a:lnTo>
                  <a:pt x="97990" y="168812"/>
                </a:lnTo>
                <a:cubicBezTo>
                  <a:pt x="86055" y="154767"/>
                  <a:pt x="79131" y="136665"/>
                  <a:pt x="79131" y="117509"/>
                </a:cubicBezTo>
                <a:lnTo>
                  <a:pt x="79131" y="107255"/>
                </a:lnTo>
                <a:cubicBezTo>
                  <a:pt x="79131" y="104848"/>
                  <a:pt x="79460" y="102474"/>
                  <a:pt x="80087" y="100232"/>
                </a:cubicBezTo>
                <a:lnTo>
                  <a:pt x="64063" y="100232"/>
                </a:lnTo>
                <a:close/>
                <a:moveTo>
                  <a:pt x="146821" y="161064"/>
                </a:moveTo>
                <a:lnTo>
                  <a:pt x="142435" y="163141"/>
                </a:lnTo>
                <a:lnTo>
                  <a:pt x="142435" y="101123"/>
                </a:lnTo>
                <a:lnTo>
                  <a:pt x="174088" y="111673"/>
                </a:lnTo>
                <a:lnTo>
                  <a:pt x="174088" y="118136"/>
                </a:lnTo>
                <a:cubicBezTo>
                  <a:pt x="174088" y="136534"/>
                  <a:pt x="163471" y="153250"/>
                  <a:pt x="146821" y="161097"/>
                </a:cubicBezTo>
                <a:close/>
                <a:moveTo>
                  <a:pt x="139105" y="85560"/>
                </a:moveTo>
                <a:lnTo>
                  <a:pt x="102178" y="97858"/>
                </a:lnTo>
                <a:cubicBezTo>
                  <a:pt x="97858" y="99309"/>
                  <a:pt x="94957" y="103332"/>
                  <a:pt x="94957" y="107882"/>
                </a:cubicBezTo>
                <a:lnTo>
                  <a:pt x="94957" y="118136"/>
                </a:lnTo>
                <a:cubicBezTo>
                  <a:pt x="94957" y="142666"/>
                  <a:pt x="109135" y="164988"/>
                  <a:pt x="131291" y="175407"/>
                </a:cubicBezTo>
                <a:lnTo>
                  <a:pt x="137391" y="178275"/>
                </a:lnTo>
                <a:cubicBezTo>
                  <a:pt x="138973" y="179000"/>
                  <a:pt x="140688" y="179396"/>
                  <a:pt x="142402" y="179396"/>
                </a:cubicBezTo>
                <a:cubicBezTo>
                  <a:pt x="144117" y="179396"/>
                  <a:pt x="145864" y="179000"/>
                  <a:pt x="147414" y="178275"/>
                </a:cubicBezTo>
                <a:lnTo>
                  <a:pt x="153514" y="175407"/>
                </a:lnTo>
                <a:cubicBezTo>
                  <a:pt x="175736" y="164955"/>
                  <a:pt x="189914" y="142633"/>
                  <a:pt x="189914" y="118103"/>
                </a:cubicBezTo>
                <a:lnTo>
                  <a:pt x="189914" y="107849"/>
                </a:lnTo>
                <a:cubicBezTo>
                  <a:pt x="189914" y="103299"/>
                  <a:pt x="187012" y="99276"/>
                  <a:pt x="182693" y="97825"/>
                </a:cubicBezTo>
                <a:lnTo>
                  <a:pt x="145765" y="85527"/>
                </a:lnTo>
                <a:cubicBezTo>
                  <a:pt x="143589" y="84802"/>
                  <a:pt x="141248" y="84802"/>
                  <a:pt x="139105" y="8552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586288" y="4404131"/>
            <a:ext cx="3142650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9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การควบคุม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315178" y="4779269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กำหนดสิทธิ์การเข้าถึง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315178" y="5041866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แยกหน้าที่ Data Analyst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315178" y="5304463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ตรวจสอบย้อนกลับได้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315178" y="5567060"/>
            <a:ext cx="339500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ลดความเสี่ยงรั่วไหล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393895" y="6069742"/>
            <a:ext cx="11422966" cy="412652"/>
          </a:xfrm>
          <a:custGeom>
            <a:avLst/>
            <a:gdLst/>
            <a:ahLst/>
            <a:cxnLst/>
            <a:rect l="l" t="t" r="r" b="b"/>
            <a:pathLst>
              <a:path w="11422966" h="412652">
                <a:moveTo>
                  <a:pt x="0" y="0"/>
                </a:moveTo>
                <a:lnTo>
                  <a:pt x="11422966" y="0"/>
                </a:lnTo>
                <a:lnTo>
                  <a:pt x="11422966" y="412652"/>
                </a:lnTo>
                <a:lnTo>
                  <a:pt x="0" y="412652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393895" y="6069742"/>
            <a:ext cx="37514" cy="412652"/>
          </a:xfrm>
          <a:custGeom>
            <a:avLst/>
            <a:gdLst/>
            <a:ahLst/>
            <a:cxnLst/>
            <a:rect l="l" t="t" r="r" b="b"/>
            <a:pathLst>
              <a:path w="37514" h="412652">
                <a:moveTo>
                  <a:pt x="0" y="0"/>
                </a:moveTo>
                <a:lnTo>
                  <a:pt x="37514" y="0"/>
                </a:lnTo>
                <a:lnTo>
                  <a:pt x="37514" y="412652"/>
                </a:lnTo>
                <a:lnTo>
                  <a:pt x="0" y="412652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37735" y="6182284"/>
            <a:ext cx="11244775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ที่มา:</a:t>
            </a:r>
            <a:r>
              <a:rPr lang="en-US" sz="1034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Statistics Canada - Statistical Data Linkage Environment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6563" y="336563"/>
            <a:ext cx="538501" cy="538501"/>
          </a:xfrm>
          <a:custGeom>
            <a:avLst/>
            <a:gdLst/>
            <a:ahLst/>
            <a:cxnLst/>
            <a:rect l="l" t="t" r="r" b="b"/>
            <a:pathLst>
              <a:path w="538501" h="538501">
                <a:moveTo>
                  <a:pt x="0" y="0"/>
                </a:moveTo>
                <a:lnTo>
                  <a:pt x="538501" y="0"/>
                </a:lnTo>
                <a:lnTo>
                  <a:pt x="538501" y="538501"/>
                </a:lnTo>
                <a:lnTo>
                  <a:pt x="0" y="53850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286079" y="336563"/>
            <a:ext cx="639470" cy="5385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9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09689" y="336563"/>
            <a:ext cx="4021930" cy="3365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85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Privacy &amp; Purpose Limitation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09689" y="706783"/>
            <a:ext cx="3946203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Ethical Principles in Data Collection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43294" y="1151046"/>
            <a:ext cx="3690415" cy="3480063"/>
          </a:xfrm>
          <a:custGeom>
            <a:avLst/>
            <a:gdLst/>
            <a:ahLst/>
            <a:cxnLst/>
            <a:rect l="l" t="t" r="r" b="b"/>
            <a:pathLst>
              <a:path w="3690415" h="3480063">
                <a:moveTo>
                  <a:pt x="0" y="0"/>
                </a:moveTo>
                <a:lnTo>
                  <a:pt x="3690415" y="0"/>
                </a:lnTo>
                <a:lnTo>
                  <a:pt x="3690415" y="3480063"/>
                </a:lnTo>
                <a:lnTo>
                  <a:pt x="0" y="348006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1852254" y="1326064"/>
            <a:ext cx="673126" cy="673126"/>
          </a:xfrm>
          <a:custGeom>
            <a:avLst/>
            <a:gdLst/>
            <a:ahLst/>
            <a:cxnLst/>
            <a:rect l="l" t="t" r="r" b="b"/>
            <a:pathLst>
              <a:path w="673126" h="673126">
                <a:moveTo>
                  <a:pt x="336563" y="0"/>
                </a:moveTo>
                <a:lnTo>
                  <a:pt x="336563" y="0"/>
                </a:lnTo>
                <a:cubicBezTo>
                  <a:pt x="522442" y="0"/>
                  <a:pt x="673126" y="150684"/>
                  <a:pt x="673126" y="336563"/>
                </a:cubicBezTo>
                <a:lnTo>
                  <a:pt x="673126" y="336563"/>
                </a:lnTo>
                <a:cubicBezTo>
                  <a:pt x="673126" y="522442"/>
                  <a:pt x="522442" y="673126"/>
                  <a:pt x="336563" y="673126"/>
                </a:cubicBezTo>
                <a:lnTo>
                  <a:pt x="336563" y="673126"/>
                </a:lnTo>
                <a:cubicBezTo>
                  <a:pt x="150684" y="673126"/>
                  <a:pt x="0" y="522442"/>
                  <a:pt x="0" y="336563"/>
                </a:cubicBezTo>
                <a:lnTo>
                  <a:pt x="0" y="336563"/>
                </a:lnTo>
                <a:cubicBezTo>
                  <a:pt x="0" y="150684"/>
                  <a:pt x="150684" y="0"/>
                  <a:pt x="336563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2037364" y="1511173"/>
            <a:ext cx="302907" cy="302907"/>
          </a:xfrm>
          <a:custGeom>
            <a:avLst/>
            <a:gdLst/>
            <a:ahLst/>
            <a:cxnLst/>
            <a:rect l="l" t="t" r="r" b="b"/>
            <a:pathLst>
              <a:path w="302907" h="302907">
                <a:moveTo>
                  <a:pt x="260015" y="4141"/>
                </a:moveTo>
                <a:cubicBezTo>
                  <a:pt x="265576" y="-1420"/>
                  <a:pt x="274568" y="-1420"/>
                  <a:pt x="280070" y="4141"/>
                </a:cubicBezTo>
                <a:lnTo>
                  <a:pt x="299002" y="23073"/>
                </a:lnTo>
                <a:cubicBezTo>
                  <a:pt x="304563" y="28634"/>
                  <a:pt x="304563" y="37627"/>
                  <a:pt x="299002" y="43129"/>
                </a:cubicBezTo>
                <a:lnTo>
                  <a:pt x="247532" y="94599"/>
                </a:lnTo>
                <a:lnTo>
                  <a:pt x="270605" y="117672"/>
                </a:lnTo>
                <a:cubicBezTo>
                  <a:pt x="274687" y="121754"/>
                  <a:pt x="275870" y="127848"/>
                  <a:pt x="273681" y="133173"/>
                </a:cubicBezTo>
                <a:cubicBezTo>
                  <a:pt x="271492" y="138497"/>
                  <a:pt x="266345" y="141988"/>
                  <a:pt x="260606" y="141988"/>
                </a:cubicBezTo>
                <a:lnTo>
                  <a:pt x="175414" y="141988"/>
                </a:lnTo>
                <a:cubicBezTo>
                  <a:pt x="167545" y="141988"/>
                  <a:pt x="161215" y="135657"/>
                  <a:pt x="161215" y="127789"/>
                </a:cubicBezTo>
                <a:lnTo>
                  <a:pt x="161215" y="42596"/>
                </a:lnTo>
                <a:cubicBezTo>
                  <a:pt x="161215" y="36858"/>
                  <a:pt x="164646" y="31651"/>
                  <a:pt x="169971" y="29462"/>
                </a:cubicBezTo>
                <a:cubicBezTo>
                  <a:pt x="175295" y="27273"/>
                  <a:pt x="181389" y="28457"/>
                  <a:pt x="185471" y="32539"/>
                </a:cubicBezTo>
                <a:lnTo>
                  <a:pt x="208544" y="55612"/>
                </a:lnTo>
                <a:lnTo>
                  <a:pt x="260015" y="4141"/>
                </a:lnTo>
                <a:close/>
                <a:moveTo>
                  <a:pt x="42892" y="160919"/>
                </a:moveTo>
                <a:lnTo>
                  <a:pt x="128085" y="160919"/>
                </a:lnTo>
                <a:cubicBezTo>
                  <a:pt x="135953" y="160919"/>
                  <a:pt x="142283" y="167250"/>
                  <a:pt x="142283" y="175118"/>
                </a:cubicBezTo>
                <a:lnTo>
                  <a:pt x="142283" y="260311"/>
                </a:lnTo>
                <a:cubicBezTo>
                  <a:pt x="142283" y="266049"/>
                  <a:pt x="138852" y="271255"/>
                  <a:pt x="133527" y="273444"/>
                </a:cubicBezTo>
                <a:cubicBezTo>
                  <a:pt x="128203" y="275633"/>
                  <a:pt x="122109" y="274450"/>
                  <a:pt x="118027" y="270368"/>
                </a:cubicBezTo>
                <a:lnTo>
                  <a:pt x="94954" y="247295"/>
                </a:lnTo>
                <a:lnTo>
                  <a:pt x="43484" y="298766"/>
                </a:lnTo>
                <a:cubicBezTo>
                  <a:pt x="37923" y="304327"/>
                  <a:pt x="28930" y="304327"/>
                  <a:pt x="23428" y="298766"/>
                </a:cubicBezTo>
                <a:lnTo>
                  <a:pt x="4496" y="279834"/>
                </a:lnTo>
                <a:cubicBezTo>
                  <a:pt x="-1065" y="274273"/>
                  <a:pt x="-1065" y="265280"/>
                  <a:pt x="4496" y="259778"/>
                </a:cubicBezTo>
                <a:lnTo>
                  <a:pt x="55967" y="208308"/>
                </a:lnTo>
                <a:lnTo>
                  <a:pt x="32894" y="185235"/>
                </a:lnTo>
                <a:cubicBezTo>
                  <a:pt x="28812" y="181152"/>
                  <a:pt x="27628" y="175059"/>
                  <a:pt x="29817" y="169734"/>
                </a:cubicBezTo>
                <a:cubicBezTo>
                  <a:pt x="32006" y="164410"/>
                  <a:pt x="37153" y="160919"/>
                  <a:pt x="42892" y="16091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467823" y="2100159"/>
            <a:ext cx="3441358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9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Collection Limitation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84651" y="2402959"/>
            <a:ext cx="3407702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เก็บเท่าที่จำเป็น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5135" y="2739522"/>
            <a:ext cx="3323561" cy="605814"/>
          </a:xfrm>
          <a:custGeom>
            <a:avLst/>
            <a:gdLst/>
            <a:ahLst/>
            <a:cxnLst/>
            <a:rect l="l" t="t" r="r" b="b"/>
            <a:pathLst>
              <a:path w="3323561" h="605814">
                <a:moveTo>
                  <a:pt x="0" y="0"/>
                </a:moveTo>
                <a:lnTo>
                  <a:pt x="3323561" y="0"/>
                </a:lnTo>
                <a:lnTo>
                  <a:pt x="3323561" y="605814"/>
                </a:lnTo>
                <a:lnTo>
                  <a:pt x="0" y="60581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35135" y="2739522"/>
            <a:ext cx="33656" cy="605814"/>
          </a:xfrm>
          <a:custGeom>
            <a:avLst/>
            <a:gdLst/>
            <a:ahLst/>
            <a:cxnLst/>
            <a:rect l="l" t="t" r="r" b="b"/>
            <a:pathLst>
              <a:path w="33656" h="605814">
                <a:moveTo>
                  <a:pt x="0" y="0"/>
                </a:moveTo>
                <a:lnTo>
                  <a:pt x="33656" y="0"/>
                </a:lnTo>
                <a:lnTo>
                  <a:pt x="33656" y="605814"/>
                </a:lnTo>
                <a:lnTo>
                  <a:pt x="0" y="60581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52932" y="2840491"/>
            <a:ext cx="3172108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หลักการ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52932" y="3076085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เก็บข้อมูลส่วนบุคคลเท่าที่จำเป็นต่อวัตถุประสงค์ที่ระบุไว้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35135" y="3446305"/>
            <a:ext cx="3323561" cy="1009689"/>
          </a:xfrm>
          <a:custGeom>
            <a:avLst/>
            <a:gdLst/>
            <a:ahLst/>
            <a:cxnLst/>
            <a:rect l="l" t="t" r="r" b="b"/>
            <a:pathLst>
              <a:path w="3323561" h="1009689">
                <a:moveTo>
                  <a:pt x="0" y="0"/>
                </a:moveTo>
                <a:lnTo>
                  <a:pt x="3323561" y="0"/>
                </a:lnTo>
                <a:lnTo>
                  <a:pt x="3323561" y="1009689"/>
                </a:lnTo>
                <a:lnTo>
                  <a:pt x="0" y="1009689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35135" y="3446305"/>
            <a:ext cx="33656" cy="1009689"/>
          </a:xfrm>
          <a:custGeom>
            <a:avLst/>
            <a:gdLst/>
            <a:ahLst/>
            <a:cxnLst/>
            <a:rect l="l" t="t" r="r" b="b"/>
            <a:pathLst>
              <a:path w="33656" h="1009689">
                <a:moveTo>
                  <a:pt x="0" y="0"/>
                </a:moveTo>
                <a:lnTo>
                  <a:pt x="33656" y="0"/>
                </a:lnTo>
                <a:lnTo>
                  <a:pt x="33656" y="1009689"/>
                </a:lnTo>
                <a:lnTo>
                  <a:pt x="0" y="100968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52932" y="3547274"/>
            <a:ext cx="3172108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การปฏิบัติ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52932" y="3782868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ระบุว่าทำไมต้องเก็บ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52932" y="3984806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ไม่เก็บข้อมูลส่วนเกิน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52932" y="4186744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ตรวจสอบความจำเป็น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249846" y="1151046"/>
            <a:ext cx="3690415" cy="3480063"/>
          </a:xfrm>
          <a:custGeom>
            <a:avLst/>
            <a:gdLst/>
            <a:ahLst/>
            <a:cxnLst/>
            <a:rect l="l" t="t" r="r" b="b"/>
            <a:pathLst>
              <a:path w="3690415" h="3480063">
                <a:moveTo>
                  <a:pt x="0" y="0"/>
                </a:moveTo>
                <a:lnTo>
                  <a:pt x="3690415" y="0"/>
                </a:lnTo>
                <a:lnTo>
                  <a:pt x="3690415" y="3480063"/>
                </a:lnTo>
                <a:lnTo>
                  <a:pt x="0" y="348006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758911" y="1326064"/>
            <a:ext cx="673126" cy="673126"/>
          </a:xfrm>
          <a:custGeom>
            <a:avLst/>
            <a:gdLst/>
            <a:ahLst/>
            <a:cxnLst/>
            <a:rect l="l" t="t" r="r" b="b"/>
            <a:pathLst>
              <a:path w="673126" h="673126">
                <a:moveTo>
                  <a:pt x="336563" y="0"/>
                </a:moveTo>
                <a:lnTo>
                  <a:pt x="336563" y="0"/>
                </a:lnTo>
                <a:cubicBezTo>
                  <a:pt x="522442" y="0"/>
                  <a:pt x="673126" y="150684"/>
                  <a:pt x="673126" y="336563"/>
                </a:cubicBezTo>
                <a:lnTo>
                  <a:pt x="673126" y="336563"/>
                </a:lnTo>
                <a:cubicBezTo>
                  <a:pt x="673126" y="522442"/>
                  <a:pt x="522442" y="673126"/>
                  <a:pt x="336563" y="673126"/>
                </a:cubicBezTo>
                <a:lnTo>
                  <a:pt x="336563" y="673126"/>
                </a:lnTo>
                <a:cubicBezTo>
                  <a:pt x="150684" y="673126"/>
                  <a:pt x="0" y="522442"/>
                  <a:pt x="0" y="336563"/>
                </a:cubicBezTo>
                <a:lnTo>
                  <a:pt x="0" y="336563"/>
                </a:lnTo>
                <a:cubicBezTo>
                  <a:pt x="0" y="150684"/>
                  <a:pt x="150684" y="0"/>
                  <a:pt x="336563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5944021" y="1511173"/>
            <a:ext cx="302907" cy="302907"/>
          </a:xfrm>
          <a:custGeom>
            <a:avLst/>
            <a:gdLst/>
            <a:ahLst/>
            <a:cxnLst/>
            <a:rect l="l" t="t" r="r" b="b"/>
            <a:pathLst>
              <a:path w="302907" h="302907">
                <a:moveTo>
                  <a:pt x="265043" y="151453"/>
                </a:moveTo>
                <a:cubicBezTo>
                  <a:pt x="265043" y="88761"/>
                  <a:pt x="214145" y="37863"/>
                  <a:pt x="151453" y="37863"/>
                </a:cubicBezTo>
                <a:cubicBezTo>
                  <a:pt x="88761" y="37863"/>
                  <a:pt x="37863" y="88761"/>
                  <a:pt x="37863" y="151453"/>
                </a:cubicBezTo>
                <a:cubicBezTo>
                  <a:pt x="37863" y="214145"/>
                  <a:pt x="88761" y="265043"/>
                  <a:pt x="151453" y="265043"/>
                </a:cubicBezTo>
                <a:cubicBezTo>
                  <a:pt x="214145" y="265043"/>
                  <a:pt x="265043" y="214145"/>
                  <a:pt x="265043" y="151453"/>
                </a:cubicBezTo>
                <a:close/>
                <a:moveTo>
                  <a:pt x="0" y="151453"/>
                </a:moveTo>
                <a:cubicBezTo>
                  <a:pt x="0" y="67864"/>
                  <a:pt x="67864" y="0"/>
                  <a:pt x="151453" y="0"/>
                </a:cubicBezTo>
                <a:cubicBezTo>
                  <a:pt x="235043" y="0"/>
                  <a:pt x="302907" y="67864"/>
                  <a:pt x="302907" y="151453"/>
                </a:cubicBezTo>
                <a:cubicBezTo>
                  <a:pt x="302907" y="235043"/>
                  <a:pt x="235043" y="302907"/>
                  <a:pt x="151453" y="302907"/>
                </a:cubicBezTo>
                <a:cubicBezTo>
                  <a:pt x="67864" y="302907"/>
                  <a:pt x="0" y="235043"/>
                  <a:pt x="0" y="151453"/>
                </a:cubicBezTo>
                <a:close/>
                <a:moveTo>
                  <a:pt x="151453" y="198783"/>
                </a:moveTo>
                <a:cubicBezTo>
                  <a:pt x="177575" y="198783"/>
                  <a:pt x="198783" y="177575"/>
                  <a:pt x="198783" y="151453"/>
                </a:cubicBezTo>
                <a:cubicBezTo>
                  <a:pt x="198783" y="125332"/>
                  <a:pt x="177575" y="104124"/>
                  <a:pt x="151453" y="104124"/>
                </a:cubicBezTo>
                <a:cubicBezTo>
                  <a:pt x="125332" y="104124"/>
                  <a:pt x="104124" y="125332"/>
                  <a:pt x="104124" y="151453"/>
                </a:cubicBezTo>
                <a:cubicBezTo>
                  <a:pt x="104124" y="177575"/>
                  <a:pt x="125332" y="198783"/>
                  <a:pt x="151453" y="198783"/>
                </a:cubicBezTo>
                <a:close/>
                <a:moveTo>
                  <a:pt x="151453" y="66261"/>
                </a:moveTo>
                <a:cubicBezTo>
                  <a:pt x="198472" y="66261"/>
                  <a:pt x="236646" y="104434"/>
                  <a:pt x="236646" y="151453"/>
                </a:cubicBezTo>
                <a:cubicBezTo>
                  <a:pt x="236646" y="198472"/>
                  <a:pt x="198472" y="236646"/>
                  <a:pt x="151453" y="236646"/>
                </a:cubicBezTo>
                <a:cubicBezTo>
                  <a:pt x="104434" y="236646"/>
                  <a:pt x="66261" y="198472"/>
                  <a:pt x="66261" y="151453"/>
                </a:cubicBezTo>
                <a:cubicBezTo>
                  <a:pt x="66261" y="104434"/>
                  <a:pt x="104434" y="66261"/>
                  <a:pt x="151453" y="66261"/>
                </a:cubicBezTo>
                <a:close/>
                <a:moveTo>
                  <a:pt x="132522" y="151453"/>
                </a:moveTo>
                <a:cubicBezTo>
                  <a:pt x="132522" y="141005"/>
                  <a:pt x="141005" y="132522"/>
                  <a:pt x="151453" y="132522"/>
                </a:cubicBezTo>
                <a:cubicBezTo>
                  <a:pt x="161902" y="132522"/>
                  <a:pt x="170385" y="141005"/>
                  <a:pt x="170385" y="151453"/>
                </a:cubicBezTo>
                <a:cubicBezTo>
                  <a:pt x="170385" y="161902"/>
                  <a:pt x="161902" y="170385"/>
                  <a:pt x="151453" y="170385"/>
                </a:cubicBezTo>
                <a:cubicBezTo>
                  <a:pt x="141005" y="170385"/>
                  <a:pt x="132522" y="161902"/>
                  <a:pt x="132522" y="15145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4374374" y="2100159"/>
            <a:ext cx="3441358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9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Purpose Specification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391203" y="2402959"/>
            <a:ext cx="3407702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ระบุวัตถุประสงค์ชัดเจน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441687" y="2739522"/>
            <a:ext cx="3323561" cy="605814"/>
          </a:xfrm>
          <a:custGeom>
            <a:avLst/>
            <a:gdLst/>
            <a:ahLst/>
            <a:cxnLst/>
            <a:rect l="l" t="t" r="r" b="b"/>
            <a:pathLst>
              <a:path w="3323561" h="605814">
                <a:moveTo>
                  <a:pt x="0" y="0"/>
                </a:moveTo>
                <a:lnTo>
                  <a:pt x="3323561" y="0"/>
                </a:lnTo>
                <a:lnTo>
                  <a:pt x="3323561" y="605814"/>
                </a:lnTo>
                <a:lnTo>
                  <a:pt x="0" y="60581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4441687" y="2739522"/>
            <a:ext cx="33656" cy="605814"/>
          </a:xfrm>
          <a:custGeom>
            <a:avLst/>
            <a:gdLst/>
            <a:ahLst/>
            <a:cxnLst/>
            <a:rect l="l" t="t" r="r" b="b"/>
            <a:pathLst>
              <a:path w="33656" h="605814">
                <a:moveTo>
                  <a:pt x="0" y="0"/>
                </a:moveTo>
                <a:lnTo>
                  <a:pt x="33656" y="0"/>
                </a:lnTo>
                <a:lnTo>
                  <a:pt x="33656" y="605814"/>
                </a:lnTo>
                <a:lnTo>
                  <a:pt x="0" y="60581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4559484" y="2840491"/>
            <a:ext cx="3172108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หลักการ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559484" y="3076085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วัตถุประสงค์ต้องระบุตั้งแต่ตอนเก็บข้อมูล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41687" y="3446305"/>
            <a:ext cx="3323561" cy="1009689"/>
          </a:xfrm>
          <a:custGeom>
            <a:avLst/>
            <a:gdLst/>
            <a:ahLst/>
            <a:cxnLst/>
            <a:rect l="l" t="t" r="r" b="b"/>
            <a:pathLst>
              <a:path w="3323561" h="1009689">
                <a:moveTo>
                  <a:pt x="0" y="0"/>
                </a:moveTo>
                <a:lnTo>
                  <a:pt x="3323561" y="0"/>
                </a:lnTo>
                <a:lnTo>
                  <a:pt x="3323561" y="1009689"/>
                </a:lnTo>
                <a:lnTo>
                  <a:pt x="0" y="1009689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4441687" y="3446305"/>
            <a:ext cx="33656" cy="1009689"/>
          </a:xfrm>
          <a:custGeom>
            <a:avLst/>
            <a:gdLst/>
            <a:ahLst/>
            <a:cxnLst/>
            <a:rect l="l" t="t" r="r" b="b"/>
            <a:pathLst>
              <a:path w="33656" h="1009689">
                <a:moveTo>
                  <a:pt x="0" y="0"/>
                </a:moveTo>
                <a:lnTo>
                  <a:pt x="33656" y="0"/>
                </a:lnTo>
                <a:lnTo>
                  <a:pt x="33656" y="1009689"/>
                </a:lnTo>
                <a:lnTo>
                  <a:pt x="0" y="100968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4559484" y="3547274"/>
            <a:ext cx="3172108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การปฏิบัติ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559484" y="3782868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บันทึกวัตถุประสงค์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559484" y="3984806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แจ้งให้ผู้ให้ข้อมูลทราบ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559484" y="4186744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ไม่ใช้นอกวัตถุประสงค์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156503" y="1151046"/>
            <a:ext cx="3690415" cy="3480063"/>
          </a:xfrm>
          <a:custGeom>
            <a:avLst/>
            <a:gdLst/>
            <a:ahLst/>
            <a:cxnLst/>
            <a:rect l="l" t="t" r="r" b="b"/>
            <a:pathLst>
              <a:path w="3690415" h="3480063">
                <a:moveTo>
                  <a:pt x="0" y="0"/>
                </a:moveTo>
                <a:lnTo>
                  <a:pt x="3690415" y="0"/>
                </a:lnTo>
                <a:lnTo>
                  <a:pt x="3690415" y="3480063"/>
                </a:lnTo>
                <a:lnTo>
                  <a:pt x="0" y="348006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9665568" y="1326064"/>
            <a:ext cx="673126" cy="673126"/>
          </a:xfrm>
          <a:custGeom>
            <a:avLst/>
            <a:gdLst/>
            <a:ahLst/>
            <a:cxnLst/>
            <a:rect l="l" t="t" r="r" b="b"/>
            <a:pathLst>
              <a:path w="673126" h="673126">
                <a:moveTo>
                  <a:pt x="336563" y="0"/>
                </a:moveTo>
                <a:lnTo>
                  <a:pt x="336563" y="0"/>
                </a:lnTo>
                <a:cubicBezTo>
                  <a:pt x="522442" y="0"/>
                  <a:pt x="673126" y="150684"/>
                  <a:pt x="673126" y="336563"/>
                </a:cubicBezTo>
                <a:lnTo>
                  <a:pt x="673126" y="336563"/>
                </a:lnTo>
                <a:cubicBezTo>
                  <a:pt x="673126" y="522442"/>
                  <a:pt x="522442" y="673126"/>
                  <a:pt x="336563" y="673126"/>
                </a:cubicBezTo>
                <a:lnTo>
                  <a:pt x="336563" y="673126"/>
                </a:lnTo>
                <a:cubicBezTo>
                  <a:pt x="150684" y="673126"/>
                  <a:pt x="0" y="522442"/>
                  <a:pt x="0" y="336563"/>
                </a:cubicBezTo>
                <a:lnTo>
                  <a:pt x="0" y="336563"/>
                </a:lnTo>
                <a:cubicBezTo>
                  <a:pt x="0" y="150684"/>
                  <a:pt x="150684" y="0"/>
                  <a:pt x="336563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9850678" y="1511173"/>
            <a:ext cx="302907" cy="302907"/>
          </a:xfrm>
          <a:custGeom>
            <a:avLst/>
            <a:gdLst/>
            <a:ahLst/>
            <a:cxnLst/>
            <a:rect l="l" t="t" r="r" b="b"/>
            <a:pathLst>
              <a:path w="302907" h="302907">
                <a:moveTo>
                  <a:pt x="217241" y="244041"/>
                </a:moveTo>
                <a:lnTo>
                  <a:pt x="58866" y="85666"/>
                </a:lnTo>
                <a:cubicBezTo>
                  <a:pt x="45614" y="104243"/>
                  <a:pt x="37863" y="126961"/>
                  <a:pt x="37863" y="151453"/>
                </a:cubicBezTo>
                <a:cubicBezTo>
                  <a:pt x="37863" y="214165"/>
                  <a:pt x="88742" y="265043"/>
                  <a:pt x="151453" y="265043"/>
                </a:cubicBezTo>
                <a:cubicBezTo>
                  <a:pt x="176005" y="265043"/>
                  <a:pt x="198723" y="257293"/>
                  <a:pt x="217241" y="244041"/>
                </a:cubicBezTo>
                <a:close/>
                <a:moveTo>
                  <a:pt x="244041" y="217241"/>
                </a:moveTo>
                <a:cubicBezTo>
                  <a:pt x="257293" y="198664"/>
                  <a:pt x="265043" y="175946"/>
                  <a:pt x="265043" y="151453"/>
                </a:cubicBezTo>
                <a:cubicBezTo>
                  <a:pt x="265043" y="88742"/>
                  <a:pt x="214165" y="37863"/>
                  <a:pt x="151453" y="37863"/>
                </a:cubicBezTo>
                <a:cubicBezTo>
                  <a:pt x="126901" y="37863"/>
                  <a:pt x="104183" y="45614"/>
                  <a:pt x="85666" y="58866"/>
                </a:cubicBezTo>
                <a:lnTo>
                  <a:pt x="244041" y="217241"/>
                </a:lnTo>
                <a:close/>
                <a:moveTo>
                  <a:pt x="0" y="151453"/>
                </a:moveTo>
                <a:cubicBezTo>
                  <a:pt x="0" y="67864"/>
                  <a:pt x="67864" y="0"/>
                  <a:pt x="151453" y="0"/>
                </a:cubicBezTo>
                <a:cubicBezTo>
                  <a:pt x="235043" y="0"/>
                  <a:pt x="302907" y="67864"/>
                  <a:pt x="302907" y="151453"/>
                </a:cubicBezTo>
                <a:cubicBezTo>
                  <a:pt x="302907" y="235043"/>
                  <a:pt x="235043" y="302907"/>
                  <a:pt x="151453" y="302907"/>
                </a:cubicBezTo>
                <a:cubicBezTo>
                  <a:pt x="67864" y="302907"/>
                  <a:pt x="0" y="235043"/>
                  <a:pt x="0" y="15145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281031" y="2100159"/>
            <a:ext cx="3441358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9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Use Limitation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297859" y="2402959"/>
            <a:ext cx="3407702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จำกัดการใช้งาน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348344" y="2739522"/>
            <a:ext cx="3323561" cy="605814"/>
          </a:xfrm>
          <a:custGeom>
            <a:avLst/>
            <a:gdLst/>
            <a:ahLst/>
            <a:cxnLst/>
            <a:rect l="l" t="t" r="r" b="b"/>
            <a:pathLst>
              <a:path w="3323561" h="605814">
                <a:moveTo>
                  <a:pt x="0" y="0"/>
                </a:moveTo>
                <a:lnTo>
                  <a:pt x="3323561" y="0"/>
                </a:lnTo>
                <a:lnTo>
                  <a:pt x="3323561" y="605814"/>
                </a:lnTo>
                <a:lnTo>
                  <a:pt x="0" y="605814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8348344" y="2739522"/>
            <a:ext cx="33656" cy="605814"/>
          </a:xfrm>
          <a:custGeom>
            <a:avLst/>
            <a:gdLst/>
            <a:ahLst/>
            <a:cxnLst/>
            <a:rect l="l" t="t" r="r" b="b"/>
            <a:pathLst>
              <a:path w="33656" h="605814">
                <a:moveTo>
                  <a:pt x="0" y="0"/>
                </a:moveTo>
                <a:lnTo>
                  <a:pt x="33656" y="0"/>
                </a:lnTo>
                <a:lnTo>
                  <a:pt x="33656" y="605814"/>
                </a:lnTo>
                <a:lnTo>
                  <a:pt x="0" y="605814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466141" y="2840491"/>
            <a:ext cx="3172108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หลักการ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466141" y="3076085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ไม่ใช้ข้อมูลนอกวัตถุประสงค์ที่ระบุไว้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348344" y="3446305"/>
            <a:ext cx="3323561" cy="1009689"/>
          </a:xfrm>
          <a:custGeom>
            <a:avLst/>
            <a:gdLst/>
            <a:ahLst/>
            <a:cxnLst/>
            <a:rect l="l" t="t" r="r" b="b"/>
            <a:pathLst>
              <a:path w="3323561" h="1009689">
                <a:moveTo>
                  <a:pt x="0" y="0"/>
                </a:moveTo>
                <a:lnTo>
                  <a:pt x="3323561" y="0"/>
                </a:lnTo>
                <a:lnTo>
                  <a:pt x="3323561" y="1009689"/>
                </a:lnTo>
                <a:lnTo>
                  <a:pt x="0" y="1009689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8348344" y="3446305"/>
            <a:ext cx="33656" cy="1009689"/>
          </a:xfrm>
          <a:custGeom>
            <a:avLst/>
            <a:gdLst/>
            <a:ahLst/>
            <a:cxnLst/>
            <a:rect l="l" t="t" r="r" b="b"/>
            <a:pathLst>
              <a:path w="33656" h="1009689">
                <a:moveTo>
                  <a:pt x="0" y="0"/>
                </a:moveTo>
                <a:lnTo>
                  <a:pt x="33656" y="0"/>
                </a:lnTo>
                <a:lnTo>
                  <a:pt x="33656" y="1009689"/>
                </a:lnTo>
                <a:lnTo>
                  <a:pt x="0" y="100968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8466141" y="3547274"/>
            <a:ext cx="3172108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การปฏิบัติ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466141" y="3782868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ตรวจสอบก่อนใช้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466141" y="3984806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ขอความยินยอมถ้าจะใช้อย่างอื่น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466141" y="4186744"/>
            <a:ext cx="3163694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บันทึกการใช้งาน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53391" y="4839673"/>
            <a:ext cx="11502046" cy="1009689"/>
          </a:xfrm>
          <a:custGeom>
            <a:avLst/>
            <a:gdLst/>
            <a:ahLst/>
            <a:cxnLst/>
            <a:rect l="l" t="t" r="r" b="b"/>
            <a:pathLst>
              <a:path w="11502046" h="1009689">
                <a:moveTo>
                  <a:pt x="0" y="0"/>
                </a:moveTo>
                <a:lnTo>
                  <a:pt x="11502046" y="0"/>
                </a:lnTo>
                <a:lnTo>
                  <a:pt x="11502046" y="1009689"/>
                </a:lnTo>
                <a:lnTo>
                  <a:pt x="0" y="1009689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353391" y="4839673"/>
            <a:ext cx="33656" cy="1009689"/>
          </a:xfrm>
          <a:custGeom>
            <a:avLst/>
            <a:gdLst/>
            <a:ahLst/>
            <a:cxnLst/>
            <a:rect l="l" t="t" r="r" b="b"/>
            <a:pathLst>
              <a:path w="33656" h="1009689">
                <a:moveTo>
                  <a:pt x="0" y="0"/>
                </a:moveTo>
                <a:lnTo>
                  <a:pt x="33656" y="0"/>
                </a:lnTo>
                <a:lnTo>
                  <a:pt x="33656" y="1009689"/>
                </a:lnTo>
                <a:lnTo>
                  <a:pt x="0" y="100968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574261" y="5007954"/>
            <a:ext cx="189317" cy="151453"/>
          </a:xfrm>
          <a:custGeom>
            <a:avLst/>
            <a:gdLst/>
            <a:ahLst/>
            <a:cxnLst/>
            <a:rect l="l" t="t" r="r" b="b"/>
            <a:pathLst>
              <a:path w="189317" h="151453">
                <a:moveTo>
                  <a:pt x="113590" y="9466"/>
                </a:moveTo>
                <a:lnTo>
                  <a:pt x="151453" y="9466"/>
                </a:lnTo>
                <a:cubicBezTo>
                  <a:pt x="156689" y="9466"/>
                  <a:pt x="160919" y="13696"/>
                  <a:pt x="160919" y="18932"/>
                </a:cubicBezTo>
                <a:cubicBezTo>
                  <a:pt x="160919" y="24167"/>
                  <a:pt x="156689" y="28398"/>
                  <a:pt x="151453" y="28398"/>
                </a:cubicBezTo>
                <a:lnTo>
                  <a:pt x="117850" y="28398"/>
                </a:lnTo>
                <a:cubicBezTo>
                  <a:pt x="116311" y="36029"/>
                  <a:pt x="111076" y="42330"/>
                  <a:pt x="104124" y="45347"/>
                </a:cubicBezTo>
                <a:lnTo>
                  <a:pt x="104124" y="132522"/>
                </a:lnTo>
                <a:lnTo>
                  <a:pt x="151453" y="132522"/>
                </a:lnTo>
                <a:cubicBezTo>
                  <a:pt x="156689" y="132522"/>
                  <a:pt x="160919" y="136752"/>
                  <a:pt x="160919" y="141988"/>
                </a:cubicBezTo>
                <a:cubicBezTo>
                  <a:pt x="160919" y="147223"/>
                  <a:pt x="156689" y="151453"/>
                  <a:pt x="151453" y="151453"/>
                </a:cubicBezTo>
                <a:lnTo>
                  <a:pt x="37863" y="151453"/>
                </a:lnTo>
                <a:cubicBezTo>
                  <a:pt x="32628" y="151453"/>
                  <a:pt x="28398" y="147223"/>
                  <a:pt x="28398" y="141988"/>
                </a:cubicBezTo>
                <a:cubicBezTo>
                  <a:pt x="28398" y="136752"/>
                  <a:pt x="32628" y="132522"/>
                  <a:pt x="37863" y="132522"/>
                </a:cubicBezTo>
                <a:lnTo>
                  <a:pt x="85193" y="132522"/>
                </a:lnTo>
                <a:lnTo>
                  <a:pt x="85193" y="45347"/>
                </a:lnTo>
                <a:cubicBezTo>
                  <a:pt x="78241" y="42300"/>
                  <a:pt x="73005" y="36000"/>
                  <a:pt x="71467" y="28398"/>
                </a:cubicBezTo>
                <a:lnTo>
                  <a:pt x="37863" y="28398"/>
                </a:lnTo>
                <a:cubicBezTo>
                  <a:pt x="32628" y="28398"/>
                  <a:pt x="28398" y="24167"/>
                  <a:pt x="28398" y="18932"/>
                </a:cubicBezTo>
                <a:cubicBezTo>
                  <a:pt x="28398" y="13696"/>
                  <a:pt x="32628" y="9466"/>
                  <a:pt x="37863" y="9466"/>
                </a:cubicBezTo>
                <a:lnTo>
                  <a:pt x="75727" y="9466"/>
                </a:lnTo>
                <a:cubicBezTo>
                  <a:pt x="80045" y="3727"/>
                  <a:pt x="86908" y="0"/>
                  <a:pt x="94658" y="0"/>
                </a:cubicBezTo>
                <a:cubicBezTo>
                  <a:pt x="102409" y="0"/>
                  <a:pt x="109271" y="3727"/>
                  <a:pt x="113590" y="9466"/>
                </a:cubicBezTo>
                <a:close/>
                <a:moveTo>
                  <a:pt x="130037" y="94658"/>
                </a:moveTo>
                <a:lnTo>
                  <a:pt x="172870" y="94658"/>
                </a:lnTo>
                <a:lnTo>
                  <a:pt x="151453" y="57919"/>
                </a:lnTo>
                <a:lnTo>
                  <a:pt x="130037" y="94658"/>
                </a:lnTo>
                <a:close/>
                <a:moveTo>
                  <a:pt x="151453" y="123056"/>
                </a:moveTo>
                <a:cubicBezTo>
                  <a:pt x="132847" y="123056"/>
                  <a:pt x="117376" y="112998"/>
                  <a:pt x="114182" y="99717"/>
                </a:cubicBezTo>
                <a:cubicBezTo>
                  <a:pt x="113413" y="96463"/>
                  <a:pt x="114477" y="93120"/>
                  <a:pt x="116164" y="90221"/>
                </a:cubicBezTo>
                <a:lnTo>
                  <a:pt x="144324" y="41945"/>
                </a:lnTo>
                <a:cubicBezTo>
                  <a:pt x="145803" y="39402"/>
                  <a:pt x="148525" y="37863"/>
                  <a:pt x="151453" y="37863"/>
                </a:cubicBezTo>
                <a:cubicBezTo>
                  <a:pt x="154382" y="37863"/>
                  <a:pt x="157103" y="39431"/>
                  <a:pt x="158582" y="41945"/>
                </a:cubicBezTo>
                <a:lnTo>
                  <a:pt x="186743" y="90221"/>
                </a:lnTo>
                <a:cubicBezTo>
                  <a:pt x="188429" y="93120"/>
                  <a:pt x="189494" y="96463"/>
                  <a:pt x="188725" y="99717"/>
                </a:cubicBezTo>
                <a:cubicBezTo>
                  <a:pt x="185530" y="112969"/>
                  <a:pt x="170060" y="123056"/>
                  <a:pt x="151453" y="123056"/>
                </a:cubicBezTo>
                <a:close/>
                <a:moveTo>
                  <a:pt x="37508" y="57919"/>
                </a:moveTo>
                <a:lnTo>
                  <a:pt x="16092" y="94658"/>
                </a:lnTo>
                <a:lnTo>
                  <a:pt x="58954" y="94658"/>
                </a:lnTo>
                <a:lnTo>
                  <a:pt x="37508" y="57919"/>
                </a:lnTo>
                <a:close/>
                <a:moveTo>
                  <a:pt x="266" y="99717"/>
                </a:moveTo>
                <a:cubicBezTo>
                  <a:pt x="-503" y="96463"/>
                  <a:pt x="562" y="93120"/>
                  <a:pt x="2248" y="90221"/>
                </a:cubicBezTo>
                <a:lnTo>
                  <a:pt x="30409" y="41945"/>
                </a:lnTo>
                <a:cubicBezTo>
                  <a:pt x="31888" y="39402"/>
                  <a:pt x="34609" y="37863"/>
                  <a:pt x="37538" y="37863"/>
                </a:cubicBezTo>
                <a:cubicBezTo>
                  <a:pt x="40466" y="37863"/>
                  <a:pt x="43188" y="39431"/>
                  <a:pt x="44667" y="41945"/>
                </a:cubicBezTo>
                <a:lnTo>
                  <a:pt x="72828" y="90221"/>
                </a:lnTo>
                <a:cubicBezTo>
                  <a:pt x="74514" y="93120"/>
                  <a:pt x="75579" y="96463"/>
                  <a:pt x="74810" y="99717"/>
                </a:cubicBezTo>
                <a:cubicBezTo>
                  <a:pt x="71615" y="112969"/>
                  <a:pt x="56144" y="123056"/>
                  <a:pt x="37538" y="123056"/>
                </a:cubicBezTo>
                <a:cubicBezTo>
                  <a:pt x="18932" y="123056"/>
                  <a:pt x="3461" y="112998"/>
                  <a:pt x="266" y="99717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810278" y="4974298"/>
            <a:ext cx="11120886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หลักการอื่นๆ จาก OECD Privacy Guidelines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72157" y="5310861"/>
            <a:ext cx="2785060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Quality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72157" y="5546455"/>
            <a:ext cx="2776646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ข้อมูลต้องถูกต้อง ครบถ้วน ทันสมัย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3426318" y="5310861"/>
            <a:ext cx="2785060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 Safeguards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3426318" y="5546455"/>
            <a:ext cx="2776646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ป้องกันการเข้าถึงโดยไม่ได้รับอนุญาต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280584" y="5310861"/>
            <a:ext cx="2785060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Openness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280584" y="5546455"/>
            <a:ext cx="2776646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เปิดเผยแนวทางการจัดการข้อมูล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9134849" y="5310861"/>
            <a:ext cx="2785060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Individual Participation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9134849" y="5546455"/>
            <a:ext cx="2776646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สิทธิเข้าถึงและแก้ไขข้อมูลตนเอง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353391" y="5983988"/>
            <a:ext cx="11502046" cy="370219"/>
          </a:xfrm>
          <a:custGeom>
            <a:avLst/>
            <a:gdLst/>
            <a:ahLst/>
            <a:cxnLst/>
            <a:rect l="l" t="t" r="r" b="b"/>
            <a:pathLst>
              <a:path w="11502046" h="370219">
                <a:moveTo>
                  <a:pt x="0" y="0"/>
                </a:moveTo>
                <a:lnTo>
                  <a:pt x="11502046" y="0"/>
                </a:lnTo>
                <a:lnTo>
                  <a:pt x="11502046" y="370219"/>
                </a:lnTo>
                <a:lnTo>
                  <a:pt x="0" y="370219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Shape 62"/>
          <p:cNvSpPr/>
          <p:nvPr/>
        </p:nvSpPr>
        <p:spPr>
          <a:xfrm>
            <a:off x="353391" y="5983988"/>
            <a:ext cx="33656" cy="370219"/>
          </a:xfrm>
          <a:custGeom>
            <a:avLst/>
            <a:gdLst/>
            <a:ahLst/>
            <a:cxnLst/>
            <a:rect l="l" t="t" r="r" b="b"/>
            <a:pathLst>
              <a:path w="33656" h="370219">
                <a:moveTo>
                  <a:pt x="0" y="0"/>
                </a:moveTo>
                <a:lnTo>
                  <a:pt x="33656" y="0"/>
                </a:lnTo>
                <a:lnTo>
                  <a:pt x="33656" y="370219"/>
                </a:lnTo>
                <a:lnTo>
                  <a:pt x="0" y="37021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572157" y="6084957"/>
            <a:ext cx="11342178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ที่มา:</a:t>
            </a:r>
            <a:r>
              <a:rPr lang="en-US" sz="928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OECD Guidelines on the Protection of Privacy and Transborder Flows of Personal Data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39338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สรุปและเชื่อมไปหัวข้อ 1.3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3848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Summary &amp; Transition to Data Quality Assessment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8620" y="1303020"/>
            <a:ext cx="5549265" cy="3368040"/>
          </a:xfrm>
          <a:custGeom>
            <a:avLst/>
            <a:gdLst/>
            <a:ahLst/>
            <a:cxnLst/>
            <a:rect l="l" t="t" r="r" b="b"/>
            <a:pathLst>
              <a:path w="5549265" h="3368040">
                <a:moveTo>
                  <a:pt x="0" y="0"/>
                </a:moveTo>
                <a:lnTo>
                  <a:pt x="5549265" y="0"/>
                </a:lnTo>
                <a:lnTo>
                  <a:pt x="5549265" y="3368040"/>
                </a:lnTo>
                <a:lnTo>
                  <a:pt x="0" y="33680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34365" y="1516391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15863" y="11906"/>
                </a:moveTo>
                <a:lnTo>
                  <a:pt x="119063" y="11906"/>
                </a:lnTo>
                <a:cubicBezTo>
                  <a:pt x="132197" y="11906"/>
                  <a:pt x="142875" y="22585"/>
                  <a:pt x="142875" y="35719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35719"/>
                </a:lnTo>
                <a:cubicBezTo>
                  <a:pt x="0" y="22585"/>
                  <a:pt x="10678" y="11906"/>
                  <a:pt x="23812" y="11906"/>
                </a:cubicBezTo>
                <a:lnTo>
                  <a:pt x="27012" y="11906"/>
                </a:lnTo>
                <a:cubicBezTo>
                  <a:pt x="31105" y="4800"/>
                  <a:pt x="38807" y="0"/>
                  <a:pt x="47625" y="0"/>
                </a:cubicBezTo>
                <a:lnTo>
                  <a:pt x="95250" y="0"/>
                </a:lnTo>
                <a:cubicBezTo>
                  <a:pt x="104068" y="0"/>
                  <a:pt x="111770" y="4800"/>
                  <a:pt x="115863" y="11906"/>
                </a:cubicBezTo>
                <a:close/>
                <a:moveTo>
                  <a:pt x="92273" y="41672"/>
                </a:moveTo>
                <a:cubicBezTo>
                  <a:pt x="97222" y="41672"/>
                  <a:pt x="101203" y="37691"/>
                  <a:pt x="101203" y="32742"/>
                </a:cubicBezTo>
                <a:cubicBezTo>
                  <a:pt x="101203" y="27794"/>
                  <a:pt x="97222" y="23812"/>
                  <a:pt x="92273" y="23812"/>
                </a:cubicBezTo>
                <a:lnTo>
                  <a:pt x="50602" y="23812"/>
                </a:lnTo>
                <a:cubicBezTo>
                  <a:pt x="45653" y="23812"/>
                  <a:pt x="41672" y="27794"/>
                  <a:pt x="41672" y="32742"/>
                </a:cubicBezTo>
                <a:cubicBezTo>
                  <a:pt x="41672" y="37691"/>
                  <a:pt x="45653" y="41672"/>
                  <a:pt x="50602" y="41672"/>
                </a:cubicBezTo>
                <a:lnTo>
                  <a:pt x="92273" y="41672"/>
                </a:lnTo>
                <a:close/>
                <a:moveTo>
                  <a:pt x="102840" y="96999"/>
                </a:moveTo>
                <a:cubicBezTo>
                  <a:pt x="105445" y="92832"/>
                  <a:pt x="104180" y="87325"/>
                  <a:pt x="100012" y="84683"/>
                </a:cubicBezTo>
                <a:cubicBezTo>
                  <a:pt x="95845" y="82042"/>
                  <a:pt x="90339" y="83344"/>
                  <a:pt x="87697" y="87511"/>
                </a:cubicBezTo>
                <a:lnTo>
                  <a:pt x="64852" y="124085"/>
                </a:lnTo>
                <a:lnTo>
                  <a:pt x="54806" y="110691"/>
                </a:lnTo>
                <a:cubicBezTo>
                  <a:pt x="51829" y="106747"/>
                  <a:pt x="46248" y="105928"/>
                  <a:pt x="42304" y="108905"/>
                </a:cubicBezTo>
                <a:cubicBezTo>
                  <a:pt x="38360" y="111882"/>
                  <a:pt x="37542" y="117463"/>
                  <a:pt x="40518" y="121407"/>
                </a:cubicBezTo>
                <a:lnTo>
                  <a:pt x="58378" y="145219"/>
                </a:lnTo>
                <a:cubicBezTo>
                  <a:pt x="60127" y="147563"/>
                  <a:pt x="62954" y="148903"/>
                  <a:pt x="65894" y="148791"/>
                </a:cubicBezTo>
                <a:cubicBezTo>
                  <a:pt x="68833" y="148679"/>
                  <a:pt x="71512" y="147117"/>
                  <a:pt x="73075" y="144587"/>
                </a:cubicBezTo>
                <a:lnTo>
                  <a:pt x="102840" y="96962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882015" y="1501136"/>
            <a:ext cx="495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สรุปบทเรียน 1.2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6740" y="192023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53403" y="1920236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05840" y="1920236"/>
            <a:ext cx="2771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SMART Questions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05840" y="2148836"/>
            <a:ext cx="2762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แปลงปัญหานโยบายเป็นคำถามวิจัยที่ชัดเจน วัดได้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86740" y="245363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553403" y="2453636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05840" y="2453636"/>
            <a:ext cx="2495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Search Strategy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05840" y="2682236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ค้นหาข้อมูลจาก Data.go.th และ GD Catalog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86740" y="298703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553403" y="2987036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05840" y="2987036"/>
            <a:ext cx="1885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Access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05840" y="3215636"/>
            <a:ext cx="1876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ขอข้อมูลตาม พ.ร.บ.ข้อมูลข่าวสาร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86740" y="352043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553403" y="3520436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05840" y="3520436"/>
            <a:ext cx="2400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Integration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05840" y="3749036"/>
            <a:ext cx="2390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รวมข้อมูลหลายแหล่งด้วย linking methods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86740" y="405383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553403" y="4053836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05840" y="4053836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Documentation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05840" y="4282436"/>
            <a:ext cx="2105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จัดทำ metadata และ data dictionary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56020" y="1303020"/>
            <a:ext cx="5549265" cy="3368040"/>
          </a:xfrm>
          <a:custGeom>
            <a:avLst/>
            <a:gdLst/>
            <a:ahLst/>
            <a:cxnLst/>
            <a:rect l="l" t="t" r="r" b="b"/>
            <a:pathLst>
              <a:path w="5549265" h="3368040">
                <a:moveTo>
                  <a:pt x="0" y="0"/>
                </a:moveTo>
                <a:lnTo>
                  <a:pt x="5549265" y="0"/>
                </a:lnTo>
                <a:lnTo>
                  <a:pt x="5549265" y="3368040"/>
                </a:lnTo>
                <a:lnTo>
                  <a:pt x="0" y="33680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477953" y="151639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749415" y="1501136"/>
            <a:ext cx="495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หัวข้อต่อไป: 1.3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473190" y="1920236"/>
            <a:ext cx="5133975" cy="914400"/>
          </a:xfrm>
          <a:custGeom>
            <a:avLst/>
            <a:gdLst/>
            <a:ahLst/>
            <a:cxnLst/>
            <a:rect l="l" t="t" r="r" b="b"/>
            <a:pathLst>
              <a:path w="5133975" h="914400">
                <a:moveTo>
                  <a:pt x="0" y="0"/>
                </a:moveTo>
                <a:lnTo>
                  <a:pt x="5133975" y="0"/>
                </a:lnTo>
                <a:lnTo>
                  <a:pt x="5133975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473190" y="1920236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644640" y="2072636"/>
            <a:ext cx="4924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การตรวจสอบคุณภาพข้อมูล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644640" y="2453525"/>
            <a:ext cx="4886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Quality Assessment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82715" y="3017397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701790" y="2986925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เมื่อมีข้อมูลแล้ว ต้องตรวจสอบความน่าเชื่อถือ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82715" y="3322197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701790" y="3291725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ประเมินความสมบูรณ์ ความถูกต้อง ความสอดคล้อง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82715" y="3626997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701790" y="3596525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จัดการ missing data และ outliers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82715" y="3931797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701790" y="3901325"/>
            <a:ext cx="498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เตรียมข้อมูลสำหรับการวิเคราะห์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659493" y="4914911"/>
            <a:ext cx="1405890" cy="701040"/>
          </a:xfrm>
          <a:custGeom>
            <a:avLst/>
            <a:gdLst/>
            <a:ahLst/>
            <a:cxnLst/>
            <a:rect l="l" t="t" r="r" b="b"/>
            <a:pathLst>
              <a:path w="1405890" h="701040">
                <a:moveTo>
                  <a:pt x="0" y="0"/>
                </a:moveTo>
                <a:lnTo>
                  <a:pt x="1405890" y="0"/>
                </a:lnTo>
                <a:lnTo>
                  <a:pt x="1405890" y="701040"/>
                </a:lnTo>
                <a:lnTo>
                  <a:pt x="0" y="7010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6B72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1852851" y="5036827"/>
            <a:ext cx="101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6B728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1.1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862376" y="5303527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แนวคิดเชิงตัวเลข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3258145" y="5158736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3675340" y="4914911"/>
            <a:ext cx="1939290" cy="701040"/>
          </a:xfrm>
          <a:custGeom>
            <a:avLst/>
            <a:gdLst/>
            <a:ahLst/>
            <a:cxnLst/>
            <a:rect l="l" t="t" r="r" b="b"/>
            <a:pathLst>
              <a:path w="1939290" h="701040">
                <a:moveTo>
                  <a:pt x="0" y="0"/>
                </a:moveTo>
                <a:lnTo>
                  <a:pt x="1939290" y="0"/>
                </a:lnTo>
                <a:lnTo>
                  <a:pt x="1939290" y="701040"/>
                </a:lnTo>
                <a:lnTo>
                  <a:pt x="0" y="70104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3868698" y="5036827"/>
            <a:ext cx="1552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3878223" y="5303527"/>
            <a:ext cx="1533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การค้นหาและรวบรวมข้อมูล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807036" y="5158736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6224231" y="4914911"/>
            <a:ext cx="1958340" cy="701040"/>
          </a:xfrm>
          <a:custGeom>
            <a:avLst/>
            <a:gdLst/>
            <a:ahLst/>
            <a:cxnLst/>
            <a:rect l="l" t="t" r="r" b="b"/>
            <a:pathLst>
              <a:path w="1958340" h="701040">
                <a:moveTo>
                  <a:pt x="0" y="0"/>
                </a:moveTo>
                <a:lnTo>
                  <a:pt x="1958340" y="0"/>
                </a:lnTo>
                <a:lnTo>
                  <a:pt x="1958340" y="701040"/>
                </a:lnTo>
                <a:lnTo>
                  <a:pt x="0" y="7010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6B72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6417588" y="5036827"/>
            <a:ext cx="1571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6B728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1.3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427113" y="5303527"/>
            <a:ext cx="155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การตรวจสอบคุณภาพข้อมูล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369975" y="5158736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8787170" y="4914911"/>
            <a:ext cx="1748790" cy="701040"/>
          </a:xfrm>
          <a:custGeom>
            <a:avLst/>
            <a:gdLst/>
            <a:ahLst/>
            <a:cxnLst/>
            <a:rect l="l" t="t" r="r" b="b"/>
            <a:pathLst>
              <a:path w="1748790" h="701040">
                <a:moveTo>
                  <a:pt x="0" y="0"/>
                </a:moveTo>
                <a:lnTo>
                  <a:pt x="1748790" y="0"/>
                </a:lnTo>
                <a:lnTo>
                  <a:pt x="1748790" y="701040"/>
                </a:lnTo>
                <a:lnTo>
                  <a:pt x="0" y="7010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6B72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8980527" y="5036827"/>
            <a:ext cx="1362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6B728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1.4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990052" y="5303527"/>
            <a:ext cx="1343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การวิเคราะห์และสรุปผล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338138" y="5775964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ขอบคุณสำหรับการเข้าร่วม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342900" y="6118864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พร้อมสำหรับ Workshop การเขียน SMART Questions และ Data Source Mapping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52578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Workflow ภาพรวม: 5 ขั้นตอนหลัก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5172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End-to-End Data Collection Process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878205" y="1371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1118711" y="16097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42875" y="98227"/>
                </a:moveTo>
                <a:cubicBezTo>
                  <a:pt x="132997" y="98227"/>
                  <a:pt x="125016" y="106207"/>
                  <a:pt x="125016" y="116086"/>
                </a:cubicBezTo>
                <a:cubicBezTo>
                  <a:pt x="125016" y="123509"/>
                  <a:pt x="119044" y="129480"/>
                  <a:pt x="111621" y="129480"/>
                </a:cubicBezTo>
                <a:cubicBezTo>
                  <a:pt x="104198" y="129480"/>
                  <a:pt x="98227" y="123509"/>
                  <a:pt x="98227" y="116086"/>
                </a:cubicBezTo>
                <a:cubicBezTo>
                  <a:pt x="98227" y="91418"/>
                  <a:pt x="118207" y="71438"/>
                  <a:pt x="142875" y="71438"/>
                </a:cubicBezTo>
                <a:cubicBezTo>
                  <a:pt x="167543" y="71438"/>
                  <a:pt x="187523" y="91418"/>
                  <a:pt x="187523" y="116086"/>
                </a:cubicBezTo>
                <a:cubicBezTo>
                  <a:pt x="187523" y="142429"/>
                  <a:pt x="167432" y="153591"/>
                  <a:pt x="156270" y="157665"/>
                </a:cubicBezTo>
                <a:lnTo>
                  <a:pt x="156270" y="159786"/>
                </a:lnTo>
                <a:cubicBezTo>
                  <a:pt x="156270" y="167208"/>
                  <a:pt x="150298" y="173180"/>
                  <a:pt x="142875" y="173180"/>
                </a:cubicBezTo>
                <a:cubicBezTo>
                  <a:pt x="135452" y="173180"/>
                  <a:pt x="129480" y="167208"/>
                  <a:pt x="129480" y="159786"/>
                </a:cubicBezTo>
                <a:lnTo>
                  <a:pt x="129480" y="155265"/>
                </a:lnTo>
                <a:cubicBezTo>
                  <a:pt x="129480" y="143824"/>
                  <a:pt x="137740" y="135620"/>
                  <a:pt x="146279" y="132829"/>
                </a:cubicBezTo>
                <a:cubicBezTo>
                  <a:pt x="149851" y="131657"/>
                  <a:pt x="153646" y="129760"/>
                  <a:pt x="156437" y="127081"/>
                </a:cubicBezTo>
                <a:cubicBezTo>
                  <a:pt x="158837" y="124737"/>
                  <a:pt x="160734" y="121500"/>
                  <a:pt x="160734" y="116142"/>
                </a:cubicBezTo>
                <a:cubicBezTo>
                  <a:pt x="160734" y="106263"/>
                  <a:pt x="152753" y="98282"/>
                  <a:pt x="142875" y="98282"/>
                </a:cubicBezTo>
                <a:close/>
                <a:moveTo>
                  <a:pt x="125016" y="205383"/>
                </a:moveTo>
                <a:cubicBezTo>
                  <a:pt x="125016" y="195526"/>
                  <a:pt x="133018" y="187523"/>
                  <a:pt x="142875" y="187523"/>
                </a:cubicBezTo>
                <a:cubicBezTo>
                  <a:pt x="152732" y="187523"/>
                  <a:pt x="160734" y="195526"/>
                  <a:pt x="160734" y="205383"/>
                </a:cubicBezTo>
                <a:cubicBezTo>
                  <a:pt x="160734" y="215240"/>
                  <a:pt x="152732" y="223242"/>
                  <a:pt x="142875" y="223242"/>
                </a:cubicBezTo>
                <a:cubicBezTo>
                  <a:pt x="133018" y="223242"/>
                  <a:pt x="125016" y="215240"/>
                  <a:pt x="125016" y="20538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333375" y="224790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 Define Question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47663" y="2590800"/>
            <a:ext cx="18192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SMART Questions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 Tree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Variable Mapping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327910" y="21336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3296603" y="1371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3537109" y="16097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32172" y="116086"/>
                </a:moveTo>
                <a:cubicBezTo>
                  <a:pt x="232172" y="141703"/>
                  <a:pt x="223856" y="165367"/>
                  <a:pt x="209848" y="184565"/>
                </a:cubicBezTo>
                <a:lnTo>
                  <a:pt x="280504" y="255277"/>
                </a:lnTo>
                <a:cubicBezTo>
                  <a:pt x="287480" y="262254"/>
                  <a:pt x="287480" y="273583"/>
                  <a:pt x="280504" y="280560"/>
                </a:cubicBezTo>
                <a:cubicBezTo>
                  <a:pt x="273527" y="287536"/>
                  <a:pt x="262198" y="287536"/>
                  <a:pt x="255222" y="280560"/>
                </a:cubicBezTo>
                <a:lnTo>
                  <a:pt x="184565" y="209848"/>
                </a:lnTo>
                <a:cubicBezTo>
                  <a:pt x="165367" y="223856"/>
                  <a:pt x="141703" y="232172"/>
                  <a:pt x="116086" y="232172"/>
                </a:cubicBezTo>
                <a:cubicBezTo>
                  <a:pt x="51960" y="232172"/>
                  <a:pt x="0" y="180212"/>
                  <a:pt x="0" y="116086"/>
                </a:cubicBezTo>
                <a:cubicBezTo>
                  <a:pt x="0" y="51960"/>
                  <a:pt x="51960" y="0"/>
                  <a:pt x="116086" y="0"/>
                </a:cubicBezTo>
                <a:cubicBezTo>
                  <a:pt x="180212" y="0"/>
                  <a:pt x="232172" y="51960"/>
                  <a:pt x="232172" y="116086"/>
                </a:cubicBezTo>
                <a:close/>
                <a:moveTo>
                  <a:pt x="116086" y="196453"/>
                </a:moveTo>
                <a:cubicBezTo>
                  <a:pt x="160442" y="196453"/>
                  <a:pt x="196453" y="160442"/>
                  <a:pt x="196453" y="116086"/>
                </a:cubicBezTo>
                <a:cubicBezTo>
                  <a:pt x="196453" y="71730"/>
                  <a:pt x="160442" y="35719"/>
                  <a:pt x="116086" y="35719"/>
                </a:cubicBezTo>
                <a:cubicBezTo>
                  <a:pt x="71730" y="35719"/>
                  <a:pt x="35719" y="71730"/>
                  <a:pt x="35719" y="116086"/>
                </a:cubicBezTo>
                <a:cubicBezTo>
                  <a:pt x="35719" y="160442"/>
                  <a:pt x="71730" y="196453"/>
                  <a:pt x="116086" y="19645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2751772" y="224790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2. Inventory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766060" y="2590800"/>
            <a:ext cx="18192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Catalog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Source Identification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Availability Check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746308" y="21336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715000" y="1371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5955506" y="16097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87523" y="196453"/>
                </a:moveTo>
                <a:cubicBezTo>
                  <a:pt x="241771" y="196453"/>
                  <a:pt x="285750" y="152474"/>
                  <a:pt x="285750" y="98227"/>
                </a:cubicBezTo>
                <a:cubicBezTo>
                  <a:pt x="285750" y="43979"/>
                  <a:pt x="241771" y="0"/>
                  <a:pt x="187523" y="0"/>
                </a:cubicBezTo>
                <a:cubicBezTo>
                  <a:pt x="133276" y="0"/>
                  <a:pt x="89297" y="43979"/>
                  <a:pt x="89297" y="98227"/>
                </a:cubicBezTo>
                <a:cubicBezTo>
                  <a:pt x="89297" y="108663"/>
                  <a:pt x="90915" y="118765"/>
                  <a:pt x="93929" y="128197"/>
                </a:cubicBezTo>
                <a:lnTo>
                  <a:pt x="3907" y="218219"/>
                </a:lnTo>
                <a:cubicBezTo>
                  <a:pt x="1395" y="220731"/>
                  <a:pt x="0" y="224135"/>
                  <a:pt x="0" y="227707"/>
                </a:cubicBezTo>
                <a:lnTo>
                  <a:pt x="0" y="272355"/>
                </a:lnTo>
                <a:cubicBezTo>
                  <a:pt x="0" y="279778"/>
                  <a:pt x="5972" y="285750"/>
                  <a:pt x="13395" y="285750"/>
                </a:cubicBezTo>
                <a:lnTo>
                  <a:pt x="58043" y="285750"/>
                </a:lnTo>
                <a:cubicBezTo>
                  <a:pt x="65466" y="285750"/>
                  <a:pt x="71438" y="279778"/>
                  <a:pt x="71438" y="272355"/>
                </a:cubicBezTo>
                <a:lnTo>
                  <a:pt x="71438" y="250031"/>
                </a:lnTo>
                <a:lnTo>
                  <a:pt x="93762" y="250031"/>
                </a:lnTo>
                <a:cubicBezTo>
                  <a:pt x="101185" y="250031"/>
                  <a:pt x="107156" y="244060"/>
                  <a:pt x="107156" y="236637"/>
                </a:cubicBezTo>
                <a:lnTo>
                  <a:pt x="107156" y="214313"/>
                </a:lnTo>
                <a:lnTo>
                  <a:pt x="129480" y="214313"/>
                </a:lnTo>
                <a:cubicBezTo>
                  <a:pt x="133052" y="214313"/>
                  <a:pt x="136457" y="212917"/>
                  <a:pt x="138968" y="210406"/>
                </a:cubicBezTo>
                <a:lnTo>
                  <a:pt x="157553" y="191821"/>
                </a:lnTo>
                <a:cubicBezTo>
                  <a:pt x="166985" y="194835"/>
                  <a:pt x="177087" y="196453"/>
                  <a:pt x="187523" y="196453"/>
                </a:cubicBezTo>
                <a:close/>
                <a:moveTo>
                  <a:pt x="209848" y="53578"/>
                </a:moveTo>
                <a:cubicBezTo>
                  <a:pt x="222169" y="53578"/>
                  <a:pt x="232172" y="63581"/>
                  <a:pt x="232172" y="75902"/>
                </a:cubicBezTo>
                <a:cubicBezTo>
                  <a:pt x="232172" y="88223"/>
                  <a:pt x="222169" y="98227"/>
                  <a:pt x="209848" y="98227"/>
                </a:cubicBezTo>
                <a:cubicBezTo>
                  <a:pt x="197527" y="98227"/>
                  <a:pt x="187523" y="88223"/>
                  <a:pt x="187523" y="75902"/>
                </a:cubicBezTo>
                <a:cubicBezTo>
                  <a:pt x="187523" y="63581"/>
                  <a:pt x="197527" y="53578"/>
                  <a:pt x="209848" y="5357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5170170" y="224790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3. Access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184457" y="2590800"/>
            <a:ext cx="18192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Open/Request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FOIA Process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Agreement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64705" y="21336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8133398" y="1371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8356045" y="16097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34125" y="53578"/>
                </a:moveTo>
                <a:cubicBezTo>
                  <a:pt x="224861" y="53578"/>
                  <a:pt x="215875" y="56090"/>
                  <a:pt x="208006" y="60666"/>
                </a:cubicBezTo>
                <a:cubicBezTo>
                  <a:pt x="199188" y="51736"/>
                  <a:pt x="188919" y="44258"/>
                  <a:pt x="177589" y="38621"/>
                </a:cubicBezTo>
                <a:cubicBezTo>
                  <a:pt x="193328" y="25226"/>
                  <a:pt x="213364" y="17859"/>
                  <a:pt x="234125" y="17859"/>
                </a:cubicBezTo>
                <a:cubicBezTo>
                  <a:pt x="282346" y="17859"/>
                  <a:pt x="321469" y="56927"/>
                  <a:pt x="321469" y="105203"/>
                </a:cubicBezTo>
                <a:cubicBezTo>
                  <a:pt x="321469" y="128364"/>
                  <a:pt x="312260" y="150577"/>
                  <a:pt x="295908" y="166929"/>
                </a:cubicBezTo>
                <a:lnTo>
                  <a:pt x="256226" y="206611"/>
                </a:lnTo>
                <a:cubicBezTo>
                  <a:pt x="239874" y="222963"/>
                  <a:pt x="217661" y="232172"/>
                  <a:pt x="194500" y="232172"/>
                </a:cubicBezTo>
                <a:cubicBezTo>
                  <a:pt x="146279" y="232172"/>
                  <a:pt x="107156" y="193104"/>
                  <a:pt x="107156" y="144828"/>
                </a:cubicBezTo>
                <a:cubicBezTo>
                  <a:pt x="107156" y="143991"/>
                  <a:pt x="107156" y="143154"/>
                  <a:pt x="107212" y="142317"/>
                </a:cubicBezTo>
                <a:cubicBezTo>
                  <a:pt x="107491" y="132438"/>
                  <a:pt x="115695" y="124681"/>
                  <a:pt x="125574" y="124960"/>
                </a:cubicBezTo>
                <a:cubicBezTo>
                  <a:pt x="135452" y="125239"/>
                  <a:pt x="143210" y="133443"/>
                  <a:pt x="142931" y="143321"/>
                </a:cubicBezTo>
                <a:cubicBezTo>
                  <a:pt x="142931" y="143824"/>
                  <a:pt x="142931" y="144326"/>
                  <a:pt x="142931" y="144773"/>
                </a:cubicBezTo>
                <a:cubicBezTo>
                  <a:pt x="142931" y="173292"/>
                  <a:pt x="166036" y="196397"/>
                  <a:pt x="194556" y="196397"/>
                </a:cubicBezTo>
                <a:cubicBezTo>
                  <a:pt x="208229" y="196397"/>
                  <a:pt x="221345" y="190984"/>
                  <a:pt x="231056" y="181273"/>
                </a:cubicBezTo>
                <a:lnTo>
                  <a:pt x="270737" y="141591"/>
                </a:lnTo>
                <a:cubicBezTo>
                  <a:pt x="280392" y="131936"/>
                  <a:pt x="285862" y="118765"/>
                  <a:pt x="285862" y="105091"/>
                </a:cubicBezTo>
                <a:cubicBezTo>
                  <a:pt x="285862" y="76572"/>
                  <a:pt x="262756" y="53467"/>
                  <a:pt x="234237" y="53467"/>
                </a:cubicBezTo>
                <a:close/>
                <a:moveTo>
                  <a:pt x="153591" y="96720"/>
                </a:moveTo>
                <a:cubicBezTo>
                  <a:pt x="152530" y="96273"/>
                  <a:pt x="151470" y="95659"/>
                  <a:pt x="150521" y="94990"/>
                </a:cubicBezTo>
                <a:cubicBezTo>
                  <a:pt x="143489" y="91362"/>
                  <a:pt x="135452" y="89297"/>
                  <a:pt x="127025" y="89297"/>
                </a:cubicBezTo>
                <a:cubicBezTo>
                  <a:pt x="113351" y="89297"/>
                  <a:pt x="100236" y="94710"/>
                  <a:pt x="90525" y="104422"/>
                </a:cubicBezTo>
                <a:lnTo>
                  <a:pt x="50843" y="144103"/>
                </a:lnTo>
                <a:cubicBezTo>
                  <a:pt x="41188" y="153758"/>
                  <a:pt x="35719" y="166929"/>
                  <a:pt x="35719" y="180603"/>
                </a:cubicBezTo>
                <a:cubicBezTo>
                  <a:pt x="35719" y="209122"/>
                  <a:pt x="58824" y="232228"/>
                  <a:pt x="87344" y="232228"/>
                </a:cubicBezTo>
                <a:cubicBezTo>
                  <a:pt x="96552" y="232228"/>
                  <a:pt x="105538" y="229772"/>
                  <a:pt x="113407" y="225196"/>
                </a:cubicBezTo>
                <a:cubicBezTo>
                  <a:pt x="122225" y="234125"/>
                  <a:pt x="132494" y="241604"/>
                  <a:pt x="143880" y="247241"/>
                </a:cubicBezTo>
                <a:cubicBezTo>
                  <a:pt x="128141" y="260579"/>
                  <a:pt x="108161" y="268002"/>
                  <a:pt x="87344" y="268002"/>
                </a:cubicBezTo>
                <a:cubicBezTo>
                  <a:pt x="39123" y="268002"/>
                  <a:pt x="0" y="228935"/>
                  <a:pt x="0" y="180659"/>
                </a:cubicBezTo>
                <a:cubicBezTo>
                  <a:pt x="0" y="157497"/>
                  <a:pt x="9209" y="135285"/>
                  <a:pt x="25561" y="118932"/>
                </a:cubicBezTo>
                <a:lnTo>
                  <a:pt x="65243" y="79251"/>
                </a:lnTo>
                <a:cubicBezTo>
                  <a:pt x="81595" y="62898"/>
                  <a:pt x="103808" y="53690"/>
                  <a:pt x="126969" y="53690"/>
                </a:cubicBezTo>
                <a:cubicBezTo>
                  <a:pt x="175301" y="53690"/>
                  <a:pt x="214313" y="93092"/>
                  <a:pt x="214313" y="141256"/>
                </a:cubicBezTo>
                <a:cubicBezTo>
                  <a:pt x="214313" y="141982"/>
                  <a:pt x="214313" y="142708"/>
                  <a:pt x="214313" y="143433"/>
                </a:cubicBezTo>
                <a:cubicBezTo>
                  <a:pt x="214089" y="153312"/>
                  <a:pt x="205885" y="161069"/>
                  <a:pt x="196007" y="160846"/>
                </a:cubicBezTo>
                <a:cubicBezTo>
                  <a:pt x="186128" y="160623"/>
                  <a:pt x="178371" y="152419"/>
                  <a:pt x="178594" y="142540"/>
                </a:cubicBezTo>
                <a:cubicBezTo>
                  <a:pt x="178594" y="142094"/>
                  <a:pt x="178594" y="141703"/>
                  <a:pt x="178594" y="141256"/>
                </a:cubicBezTo>
                <a:cubicBezTo>
                  <a:pt x="178594" y="122448"/>
                  <a:pt x="168548" y="105928"/>
                  <a:pt x="153591" y="968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588568" y="224790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4. Integrate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602855" y="2590800"/>
            <a:ext cx="18192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Linking Methods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Harmonization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Quality Check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9583103" y="21336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10551795" y="1371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10828020" y="16097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0" y="35719"/>
                </a:moveTo>
                <a:cubicBezTo>
                  <a:pt x="0" y="16018"/>
                  <a:pt x="16018" y="0"/>
                  <a:pt x="35719" y="0"/>
                </a:cubicBezTo>
                <a:lnTo>
                  <a:pt x="119156" y="0"/>
                </a:lnTo>
                <a:cubicBezTo>
                  <a:pt x="128643" y="0"/>
                  <a:pt x="137740" y="3739"/>
                  <a:pt x="144438" y="10437"/>
                </a:cubicBezTo>
                <a:lnTo>
                  <a:pt x="203876" y="69931"/>
                </a:lnTo>
                <a:cubicBezTo>
                  <a:pt x="210573" y="76628"/>
                  <a:pt x="214313" y="85725"/>
                  <a:pt x="214313" y="95213"/>
                </a:cubicBezTo>
                <a:lnTo>
                  <a:pt x="214313" y="250031"/>
                </a:lnTo>
                <a:cubicBezTo>
                  <a:pt x="214313" y="269732"/>
                  <a:pt x="198295" y="285750"/>
                  <a:pt x="178594" y="285750"/>
                </a:cubicBezTo>
                <a:lnTo>
                  <a:pt x="35719" y="285750"/>
                </a:lnTo>
                <a:cubicBezTo>
                  <a:pt x="16018" y="285750"/>
                  <a:pt x="0" y="269732"/>
                  <a:pt x="0" y="250031"/>
                </a:cubicBezTo>
                <a:lnTo>
                  <a:pt x="0" y="35719"/>
                </a:lnTo>
                <a:close/>
                <a:moveTo>
                  <a:pt x="116086" y="32649"/>
                </a:moveTo>
                <a:lnTo>
                  <a:pt x="116086" y="84832"/>
                </a:lnTo>
                <a:cubicBezTo>
                  <a:pt x="116086" y="92255"/>
                  <a:pt x="122058" y="98227"/>
                  <a:pt x="129480" y="98227"/>
                </a:cubicBezTo>
                <a:lnTo>
                  <a:pt x="181663" y="98227"/>
                </a:lnTo>
                <a:lnTo>
                  <a:pt x="116086" y="32649"/>
                </a:lnTo>
                <a:close/>
                <a:moveTo>
                  <a:pt x="66973" y="142875"/>
                </a:moveTo>
                <a:cubicBezTo>
                  <a:pt x="59550" y="142875"/>
                  <a:pt x="53578" y="148847"/>
                  <a:pt x="53578" y="156270"/>
                </a:cubicBezTo>
                <a:cubicBezTo>
                  <a:pt x="53578" y="163692"/>
                  <a:pt x="59550" y="169664"/>
                  <a:pt x="66973" y="169664"/>
                </a:cubicBezTo>
                <a:lnTo>
                  <a:pt x="147340" y="169664"/>
                </a:lnTo>
                <a:cubicBezTo>
                  <a:pt x="154763" y="169664"/>
                  <a:pt x="160734" y="163692"/>
                  <a:pt x="160734" y="156270"/>
                </a:cubicBezTo>
                <a:cubicBezTo>
                  <a:pt x="160734" y="148847"/>
                  <a:pt x="154763" y="142875"/>
                  <a:pt x="147340" y="142875"/>
                </a:cubicBezTo>
                <a:lnTo>
                  <a:pt x="66973" y="142875"/>
                </a:lnTo>
                <a:close/>
                <a:moveTo>
                  <a:pt x="66973" y="196453"/>
                </a:moveTo>
                <a:cubicBezTo>
                  <a:pt x="59550" y="196453"/>
                  <a:pt x="53578" y="202425"/>
                  <a:pt x="53578" y="209848"/>
                </a:cubicBezTo>
                <a:cubicBezTo>
                  <a:pt x="53578" y="217270"/>
                  <a:pt x="59550" y="223242"/>
                  <a:pt x="66973" y="223242"/>
                </a:cubicBezTo>
                <a:lnTo>
                  <a:pt x="147340" y="223242"/>
                </a:lnTo>
                <a:cubicBezTo>
                  <a:pt x="154763" y="223242"/>
                  <a:pt x="160734" y="217270"/>
                  <a:pt x="160734" y="209848"/>
                </a:cubicBezTo>
                <a:cubicBezTo>
                  <a:pt x="160734" y="202425"/>
                  <a:pt x="154763" y="196453"/>
                  <a:pt x="147340" y="196453"/>
                </a:cubicBezTo>
                <a:lnTo>
                  <a:pt x="66973" y="196453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10006965" y="224790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5. Document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021252" y="2590800"/>
            <a:ext cx="18192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Dictionary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Metadata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DMP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1000" y="3474720"/>
            <a:ext cx="11430000" cy="15240"/>
          </a:xfrm>
          <a:custGeom>
            <a:avLst/>
            <a:gdLst/>
            <a:ahLst/>
            <a:cxnLst/>
            <a:rect l="l" t="t" r="r" b="b"/>
            <a:pathLst>
              <a:path w="11430000" h="15240">
                <a:moveTo>
                  <a:pt x="0" y="0"/>
                </a:moveTo>
                <a:lnTo>
                  <a:pt x="11430000" y="0"/>
                </a:lnTo>
                <a:lnTo>
                  <a:pt x="11430000" y="15240"/>
                </a:lnTo>
                <a:lnTo>
                  <a:pt x="0" y="1524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426244" y="374904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57225" y="3710940"/>
            <a:ext cx="5372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381000" y="4091940"/>
            <a:ext cx="563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เริ่มจากคำถามที่ชัดเจน ไม่ใช่จากข้อมูลที่มีอยู่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81000" y="4396740"/>
            <a:ext cx="563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วางแผนย้อนกลับจากคำถามสู่แหล่งข้อมูล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381000" y="4701540"/>
            <a:ext cx="563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บันทึกทุกขั้นตอนเพื่อการตรวจสอบซ้ำ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272213" y="374904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524625" y="3710940"/>
            <a:ext cx="5372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ข้อควรระวัง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248400" y="4091940"/>
            <a:ext cx="563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อย่าปรับคำถามให้เข้ากับข้อมูลที่มี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248400" y="4396740"/>
            <a:ext cx="563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ตรวจสอบความสอดคล้องของนิยามก่อน merge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248400" y="4701540"/>
            <a:ext cx="563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คำนึงถึงจริยธรรมและความเป็นส่วนตัวเสมอ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43148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SMART Questions คืออะไร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4229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Framework for Well-Defined Research Questions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05840" y="12954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275040" y="1562100"/>
            <a:ext cx="371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33375" y="2362200"/>
            <a:ext cx="225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Specific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47663" y="27051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ชัดเจน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เฉพาะเจาะจง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81000" y="3162300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ใครเกี่ยวข้อง?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81000" y="3352681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อะไรต้องการ?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81000" y="35430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ที่ไหน?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81000" y="373344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เมื่อไร?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81000" y="392382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ทำไม?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322320" y="12954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536156" y="1562100"/>
            <a:ext cx="485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2649855" y="2362200"/>
            <a:ext cx="225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Measurable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664143" y="27051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วัดได้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มีตัวชี้วัด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697480" y="3162300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ตัวชี้วัดอะไร?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697480" y="3352681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วัดอย่างไร?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697480" y="35430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เกณฑ์ความสำเร็จ?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697480" y="373344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หน่วยวัด?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638800" y="12954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5870972" y="1562100"/>
            <a:ext cx="447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A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966335" y="2362200"/>
            <a:ext cx="225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Achievable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980623" y="27051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บรรลุได้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มีทรัพยากร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013960" y="3162300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ข้อมูลมีจริง?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013960" y="3352681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เข้าถึงได้?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013960" y="35430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มีเวลา?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013960" y="373344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มีงบประมาณ?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955280" y="12954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8203645" y="1562100"/>
            <a:ext cx="4191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282815" y="2362200"/>
            <a:ext cx="225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Realistic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297103" y="27051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สมจริง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สอดคล้อง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330440" y="3162300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สอดคล้องเป้าหมาย?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330440" y="3352681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เป็นไปได้จริง?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330440" y="35430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ข้อจำกัดอะไร?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330440" y="373344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ความเสี่ยง?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0271760" y="12954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10522625" y="1562100"/>
            <a:ext cx="4095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T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599295" y="2362200"/>
            <a:ext cx="225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Time-bound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613582" y="27051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มีกรอบเวลา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ชัดเจน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646920" y="3162300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เริ่มเมื่อไร?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646920" y="3352681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สิ้นสุดเมื่อไร?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646920" y="35430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ระยะเวลา?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646920" y="373344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Milestones?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00050" y="4304705"/>
            <a:ext cx="11410950" cy="800100"/>
          </a:xfrm>
          <a:custGeom>
            <a:avLst/>
            <a:gdLst/>
            <a:ahLst/>
            <a:cxnLst/>
            <a:rect l="l" t="t" r="r" b="b"/>
            <a:pathLst>
              <a:path w="11410950" h="800100">
                <a:moveTo>
                  <a:pt x="0" y="0"/>
                </a:moveTo>
                <a:lnTo>
                  <a:pt x="11410950" y="0"/>
                </a:lnTo>
                <a:lnTo>
                  <a:pt x="1141095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400050" y="4304705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0" y="800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47700" y="4457105"/>
            <a:ext cx="11239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ที่มา: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CDC Healthy Schools Training Framework และ SAMHSA Guidelines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47700" y="4761905"/>
            <a:ext cx="11229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SMART framework ถูกพัฒนาขึ้นเพื่อช่วยให้การตั้งคำถามวิจัยและวัตถุประสงค์มีความชัดเจน สามารถติดตามความก้าวหน้า และประเมินผลได้อย่างเป็นระบบ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42195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ตัวอย่าง SMART Question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413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จากปัญหานโยบายสู่คำถามวิจัย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8620" y="1303020"/>
            <a:ext cx="5549265" cy="3710940"/>
          </a:xfrm>
          <a:custGeom>
            <a:avLst/>
            <a:gdLst/>
            <a:ahLst/>
            <a:cxnLst/>
            <a:rect l="l" t="t" r="r" b="b"/>
            <a:pathLst>
              <a:path w="5549265" h="3710940">
                <a:moveTo>
                  <a:pt x="0" y="0"/>
                </a:moveTo>
                <a:lnTo>
                  <a:pt x="5549265" y="0"/>
                </a:lnTo>
                <a:lnTo>
                  <a:pt x="5549265" y="3710940"/>
                </a:lnTo>
                <a:lnTo>
                  <a:pt x="0" y="37109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6B72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62940" y="1548647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93204" y="93204"/>
                </a:moveTo>
                <a:cubicBezTo>
                  <a:pt x="98450" y="87957"/>
                  <a:pt x="106933" y="87957"/>
                  <a:pt x="112123" y="93204"/>
                </a:cubicBezTo>
                <a:lnTo>
                  <a:pt x="142819" y="123899"/>
                </a:lnTo>
                <a:lnTo>
                  <a:pt x="173515" y="93204"/>
                </a:lnTo>
                <a:cubicBezTo>
                  <a:pt x="178761" y="87957"/>
                  <a:pt x="187244" y="87957"/>
                  <a:pt x="192435" y="93204"/>
                </a:cubicBezTo>
                <a:cubicBezTo>
                  <a:pt x="197625" y="98450"/>
                  <a:pt x="197681" y="106933"/>
                  <a:pt x="192435" y="112123"/>
                </a:cubicBezTo>
                <a:lnTo>
                  <a:pt x="161739" y="142819"/>
                </a:lnTo>
                <a:lnTo>
                  <a:pt x="192435" y="173515"/>
                </a:lnTo>
                <a:cubicBezTo>
                  <a:pt x="197681" y="178761"/>
                  <a:pt x="197681" y="187244"/>
                  <a:pt x="192435" y="192435"/>
                </a:cubicBezTo>
                <a:cubicBezTo>
                  <a:pt x="187189" y="197625"/>
                  <a:pt x="178705" y="197681"/>
                  <a:pt x="173515" y="192435"/>
                </a:cubicBezTo>
                <a:lnTo>
                  <a:pt x="142819" y="161739"/>
                </a:lnTo>
                <a:lnTo>
                  <a:pt x="112123" y="192435"/>
                </a:lnTo>
                <a:cubicBezTo>
                  <a:pt x="106877" y="197681"/>
                  <a:pt x="98394" y="197681"/>
                  <a:pt x="93204" y="192435"/>
                </a:cubicBezTo>
                <a:cubicBezTo>
                  <a:pt x="88013" y="187189"/>
                  <a:pt x="87957" y="178705"/>
                  <a:pt x="93204" y="173515"/>
                </a:cubicBezTo>
                <a:lnTo>
                  <a:pt x="123899" y="142819"/>
                </a:lnTo>
                <a:lnTo>
                  <a:pt x="93204" y="112123"/>
                </a:lnTo>
                <a:cubicBezTo>
                  <a:pt x="87957" y="106877"/>
                  <a:pt x="87957" y="98394"/>
                  <a:pt x="93204" y="93204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96327" y="1539241"/>
            <a:ext cx="20002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6B728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คำถามที่ไม่ดี (Bad)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4840" y="1996322"/>
            <a:ext cx="5076825" cy="838200"/>
          </a:xfrm>
          <a:custGeom>
            <a:avLst/>
            <a:gdLst/>
            <a:ahLst/>
            <a:cxnLst/>
            <a:rect l="l" t="t" r="r" b="b"/>
            <a:pathLst>
              <a:path w="5076825" h="838200">
                <a:moveTo>
                  <a:pt x="0" y="0"/>
                </a:moveTo>
                <a:lnTo>
                  <a:pt x="5076825" y="0"/>
                </a:lnTo>
                <a:lnTo>
                  <a:pt x="5076825" y="838200"/>
                </a:lnTo>
                <a:lnTo>
                  <a:pt x="0" y="8382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77240" y="2148722"/>
            <a:ext cx="48577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"อัตราตายมารดาในประเทศไทยลดลงหรือไม่หลังจากมีนโยบายรักษาฟรี?"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43890" y="302502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91540" y="2986922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ไม่ชัดเจน: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ไม่ระบุช่วงเวลาและกลุ่มเป้าหมาย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43890" y="329172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91540" y="3253622"/>
            <a:ext cx="179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วัดยาก: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ไม่ระบุตัวชี้วัดและนิยาม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43890" y="355842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91540" y="3520322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ไม่มี baseline: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ไม่ระบุช่วงเวลาก่อน intervention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3890" y="382512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91540" y="3787022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ไม่สมจริง: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อาจมีปัจจัยอื่นมีผล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56020" y="1303020"/>
            <a:ext cx="5549265" cy="3710940"/>
          </a:xfrm>
          <a:custGeom>
            <a:avLst/>
            <a:gdLst/>
            <a:ahLst/>
            <a:cxnLst/>
            <a:rect l="l" t="t" r="r" b="b"/>
            <a:pathLst>
              <a:path w="5549265" h="3710940">
                <a:moveTo>
                  <a:pt x="0" y="0"/>
                </a:moveTo>
                <a:lnTo>
                  <a:pt x="5549265" y="0"/>
                </a:lnTo>
                <a:lnTo>
                  <a:pt x="5549265" y="3710940"/>
                </a:lnTo>
                <a:lnTo>
                  <a:pt x="0" y="37109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530340" y="1548647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89979" y="118709"/>
                </a:moveTo>
                <a:lnTo>
                  <a:pt x="145331" y="190147"/>
                </a:lnTo>
                <a:cubicBezTo>
                  <a:pt x="142987" y="193886"/>
                  <a:pt x="138968" y="196230"/>
                  <a:pt x="134559" y="196453"/>
                </a:cubicBezTo>
                <a:cubicBezTo>
                  <a:pt x="130150" y="196676"/>
                  <a:pt x="125909" y="194667"/>
                  <a:pt x="123285" y="191095"/>
                </a:cubicBezTo>
                <a:lnTo>
                  <a:pt x="96496" y="155377"/>
                </a:lnTo>
                <a:cubicBezTo>
                  <a:pt x="92032" y="149461"/>
                  <a:pt x="93259" y="141089"/>
                  <a:pt x="99175" y="136624"/>
                </a:cubicBezTo>
                <a:cubicBezTo>
                  <a:pt x="105091" y="132159"/>
                  <a:pt x="113463" y="133387"/>
                  <a:pt x="117928" y="139303"/>
                </a:cubicBezTo>
                <a:lnTo>
                  <a:pt x="132997" y="159395"/>
                </a:lnTo>
                <a:lnTo>
                  <a:pt x="167264" y="104533"/>
                </a:lnTo>
                <a:cubicBezTo>
                  <a:pt x="171171" y="98282"/>
                  <a:pt x="179431" y="96329"/>
                  <a:pt x="185738" y="100292"/>
                </a:cubicBezTo>
                <a:cubicBezTo>
                  <a:pt x="192044" y="104254"/>
                  <a:pt x="193942" y="112458"/>
                  <a:pt x="189979" y="11876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963728" y="1539241"/>
            <a:ext cx="2495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คำถาม SMART (Good)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511290" y="1996322"/>
            <a:ext cx="5057775" cy="1371600"/>
          </a:xfrm>
          <a:custGeom>
            <a:avLst/>
            <a:gdLst/>
            <a:ahLst/>
            <a:cxnLst/>
            <a:rect l="l" t="t" r="r" b="b"/>
            <a:pathLst>
              <a:path w="5057775" h="1371600">
                <a:moveTo>
                  <a:pt x="0" y="0"/>
                </a:moveTo>
                <a:lnTo>
                  <a:pt x="5057775" y="0"/>
                </a:lnTo>
                <a:lnTo>
                  <a:pt x="5057775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511290" y="1996322"/>
            <a:ext cx="38100" cy="1371600"/>
          </a:xfrm>
          <a:custGeom>
            <a:avLst/>
            <a:gdLst/>
            <a:ahLst/>
            <a:cxnLst/>
            <a:rect l="l" t="t" r="r" b="b"/>
            <a:pathLst>
              <a:path w="38100" h="1371600">
                <a:moveTo>
                  <a:pt x="0" y="0"/>
                </a:moveTo>
                <a:lnTo>
                  <a:pt x="38100" y="0"/>
                </a:lnTo>
                <a:lnTo>
                  <a:pt x="381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682740" y="2148722"/>
            <a:ext cx="481965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"อัตราตายมารดาต่อ 100,000 การคลอดมีความแตกต่างกันระหว่างช่วงก่อน (2555-2559) และหลัง (2560-2564) การใช้สิทธิ์ UC สำหรับการฝากครรภ์และคลอดในหญิงตั้งครรภ์อายุ 15-49 ปี ในจังหวัดที่มีอัตราตายมารดาสูงกว่าค่าเฉลี่ยประเทศหรือไม่?"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520815" y="35584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758940" y="3520322"/>
            <a:ext cx="2190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Specific: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ระบุกลุ่มเป้าหมาย อายุ จังหวัด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520815" y="38251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758940" y="3787022"/>
            <a:ext cx="2924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Measurable: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ตัวชี้วัดชัดเจน (ต่อ 100,000 การคลอด)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520815" y="40918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758940" y="4053722"/>
            <a:ext cx="2638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Achievable: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ข้อมูลจาก MOPH และ NHSO มีอยู่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520815" y="43585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758940" y="4320422"/>
            <a:ext cx="1981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Realistic: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สอดคล้องกับนโยบาย UC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520815" y="462522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758940" y="4587122"/>
            <a:ext cx="3009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Time-bound: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ระบุช่วงเวลา baseline และ intervention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5452" y="355452"/>
            <a:ext cx="568723" cy="568723"/>
          </a:xfrm>
          <a:custGeom>
            <a:avLst/>
            <a:gdLst/>
            <a:ahLst/>
            <a:cxnLst/>
            <a:rect l="l" t="t" r="r" b="b"/>
            <a:pathLst>
              <a:path w="568723" h="568723">
                <a:moveTo>
                  <a:pt x="0" y="0"/>
                </a:moveTo>
                <a:lnTo>
                  <a:pt x="568723" y="0"/>
                </a:lnTo>
                <a:lnTo>
                  <a:pt x="568723" y="568723"/>
                </a:lnTo>
                <a:lnTo>
                  <a:pt x="0" y="568723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02134" y="355452"/>
            <a:ext cx="675359" cy="5687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9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66356" y="355452"/>
            <a:ext cx="4603102" cy="3554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1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แตกคำถามหลักเป็นคำถามย่อย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356" y="746449"/>
            <a:ext cx="4523125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 Decomposition &amp; Variable Mapping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55452" y="1208536"/>
            <a:ext cx="8495300" cy="817539"/>
          </a:xfrm>
          <a:custGeom>
            <a:avLst/>
            <a:gdLst/>
            <a:ahLst/>
            <a:cxnLst/>
            <a:rect l="l" t="t" r="r" b="b"/>
            <a:pathLst>
              <a:path w="8495300" h="817539">
                <a:moveTo>
                  <a:pt x="0" y="0"/>
                </a:moveTo>
                <a:lnTo>
                  <a:pt x="8495300" y="0"/>
                </a:lnTo>
                <a:lnTo>
                  <a:pt x="8495300" y="817539"/>
                </a:lnTo>
                <a:lnTo>
                  <a:pt x="0" y="817539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19848" y="1364936"/>
            <a:ext cx="177726" cy="177726"/>
          </a:xfrm>
          <a:custGeom>
            <a:avLst/>
            <a:gdLst/>
            <a:ahLst/>
            <a:cxnLst/>
            <a:rect l="l" t="t" r="r" b="b"/>
            <a:pathLst>
              <a:path w="177726" h="177726">
                <a:moveTo>
                  <a:pt x="88863" y="177726"/>
                </a:moveTo>
                <a:cubicBezTo>
                  <a:pt x="137908" y="177726"/>
                  <a:pt x="177726" y="137908"/>
                  <a:pt x="177726" y="88863"/>
                </a:cubicBezTo>
                <a:cubicBezTo>
                  <a:pt x="177726" y="39818"/>
                  <a:pt x="137908" y="0"/>
                  <a:pt x="88863" y="0"/>
                </a:cubicBezTo>
                <a:cubicBezTo>
                  <a:pt x="39818" y="0"/>
                  <a:pt x="0" y="39818"/>
                  <a:pt x="0" y="88863"/>
                </a:cubicBezTo>
                <a:cubicBezTo>
                  <a:pt x="0" y="137908"/>
                  <a:pt x="39818" y="177726"/>
                  <a:pt x="88863" y="177726"/>
                </a:cubicBezTo>
                <a:close/>
                <a:moveTo>
                  <a:pt x="88863" y="61093"/>
                </a:moveTo>
                <a:cubicBezTo>
                  <a:pt x="82719" y="61093"/>
                  <a:pt x="77755" y="66057"/>
                  <a:pt x="77755" y="72201"/>
                </a:cubicBezTo>
                <a:cubicBezTo>
                  <a:pt x="77755" y="76818"/>
                  <a:pt x="74041" y="80532"/>
                  <a:pt x="69424" y="80532"/>
                </a:cubicBezTo>
                <a:cubicBezTo>
                  <a:pt x="64807" y="80532"/>
                  <a:pt x="61093" y="76818"/>
                  <a:pt x="61093" y="72201"/>
                </a:cubicBezTo>
                <a:cubicBezTo>
                  <a:pt x="61093" y="56858"/>
                  <a:pt x="73520" y="44431"/>
                  <a:pt x="88863" y="44431"/>
                </a:cubicBezTo>
                <a:cubicBezTo>
                  <a:pt x="104206" y="44431"/>
                  <a:pt x="116633" y="56858"/>
                  <a:pt x="116633" y="72201"/>
                </a:cubicBezTo>
                <a:cubicBezTo>
                  <a:pt x="116633" y="88585"/>
                  <a:pt x="104136" y="95528"/>
                  <a:pt x="97194" y="98062"/>
                </a:cubicBezTo>
                <a:lnTo>
                  <a:pt x="97194" y="99381"/>
                </a:lnTo>
                <a:cubicBezTo>
                  <a:pt x="97194" y="103997"/>
                  <a:pt x="93480" y="107712"/>
                  <a:pt x="88863" y="107712"/>
                </a:cubicBezTo>
                <a:cubicBezTo>
                  <a:pt x="84246" y="107712"/>
                  <a:pt x="80532" y="103997"/>
                  <a:pt x="80532" y="99381"/>
                </a:cubicBezTo>
                <a:lnTo>
                  <a:pt x="80532" y="96569"/>
                </a:lnTo>
                <a:cubicBezTo>
                  <a:pt x="80532" y="89453"/>
                  <a:pt x="85669" y="84350"/>
                  <a:pt x="90980" y="82615"/>
                </a:cubicBezTo>
                <a:cubicBezTo>
                  <a:pt x="93202" y="81886"/>
                  <a:pt x="95562" y="80706"/>
                  <a:pt x="97298" y="79039"/>
                </a:cubicBezTo>
                <a:cubicBezTo>
                  <a:pt x="98791" y="77582"/>
                  <a:pt x="99971" y="75568"/>
                  <a:pt x="99971" y="72236"/>
                </a:cubicBezTo>
                <a:cubicBezTo>
                  <a:pt x="99971" y="66092"/>
                  <a:pt x="95007" y="61128"/>
                  <a:pt x="88863" y="61128"/>
                </a:cubicBezTo>
                <a:close/>
                <a:moveTo>
                  <a:pt x="77755" y="127741"/>
                </a:moveTo>
                <a:cubicBezTo>
                  <a:pt x="77755" y="121610"/>
                  <a:pt x="82732" y="116633"/>
                  <a:pt x="88863" y="116633"/>
                </a:cubicBezTo>
                <a:cubicBezTo>
                  <a:pt x="94994" y="116633"/>
                  <a:pt x="99971" y="121610"/>
                  <a:pt x="99971" y="127741"/>
                </a:cubicBezTo>
                <a:cubicBezTo>
                  <a:pt x="99971" y="133871"/>
                  <a:pt x="94994" y="138848"/>
                  <a:pt x="88863" y="138848"/>
                </a:cubicBezTo>
                <a:cubicBezTo>
                  <a:pt x="82732" y="138848"/>
                  <a:pt x="77755" y="133871"/>
                  <a:pt x="77755" y="12774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69533" y="1350717"/>
            <a:ext cx="8027902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คำถามหลัก (Main Question)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97633" y="1670624"/>
            <a:ext cx="82820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"อัตราตายมารดาเปลี่ยนแปลงอย่างไรหลังนโยบาย UC?"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73224" y="2168257"/>
            <a:ext cx="8477528" cy="1279627"/>
          </a:xfrm>
          <a:custGeom>
            <a:avLst/>
            <a:gdLst/>
            <a:ahLst/>
            <a:cxnLst/>
            <a:rect l="l" t="t" r="r" b="b"/>
            <a:pathLst>
              <a:path w="8477528" h="1279627">
                <a:moveTo>
                  <a:pt x="0" y="0"/>
                </a:moveTo>
                <a:lnTo>
                  <a:pt x="8477528" y="0"/>
                </a:lnTo>
                <a:lnTo>
                  <a:pt x="8477528" y="1279627"/>
                </a:lnTo>
                <a:lnTo>
                  <a:pt x="0" y="127962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373224" y="2168257"/>
            <a:ext cx="35545" cy="1279627"/>
          </a:xfrm>
          <a:custGeom>
            <a:avLst/>
            <a:gdLst/>
            <a:ahLst/>
            <a:cxnLst/>
            <a:rect l="l" t="t" r="r" b="b"/>
            <a:pathLst>
              <a:path w="35545" h="1279627">
                <a:moveTo>
                  <a:pt x="0" y="0"/>
                </a:moveTo>
                <a:lnTo>
                  <a:pt x="35545" y="0"/>
                </a:lnTo>
                <a:lnTo>
                  <a:pt x="35545" y="1279627"/>
                </a:lnTo>
                <a:lnTo>
                  <a:pt x="0" y="127962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55394" y="2274892"/>
            <a:ext cx="159953" cy="159953"/>
          </a:xfrm>
          <a:custGeom>
            <a:avLst/>
            <a:gdLst/>
            <a:ahLst/>
            <a:cxnLst/>
            <a:rect l="l" t="t" r="r" b="b"/>
            <a:pathLst>
              <a:path w="159953" h="159953">
                <a:moveTo>
                  <a:pt x="157017" y="87037"/>
                </a:moveTo>
                <a:cubicBezTo>
                  <a:pt x="160922" y="83132"/>
                  <a:pt x="160922" y="76790"/>
                  <a:pt x="157017" y="72885"/>
                </a:cubicBezTo>
                <a:lnTo>
                  <a:pt x="107031" y="22900"/>
                </a:lnTo>
                <a:cubicBezTo>
                  <a:pt x="103126" y="18994"/>
                  <a:pt x="96784" y="18994"/>
                  <a:pt x="92879" y="22900"/>
                </a:cubicBezTo>
                <a:cubicBezTo>
                  <a:pt x="88974" y="26805"/>
                  <a:pt x="88974" y="33147"/>
                  <a:pt x="92879" y="37052"/>
                </a:cubicBezTo>
                <a:lnTo>
                  <a:pt x="125807" y="69980"/>
                </a:lnTo>
                <a:lnTo>
                  <a:pt x="9997" y="69980"/>
                </a:lnTo>
                <a:cubicBezTo>
                  <a:pt x="4467" y="69980"/>
                  <a:pt x="0" y="74447"/>
                  <a:pt x="0" y="79977"/>
                </a:cubicBezTo>
                <a:cubicBezTo>
                  <a:pt x="0" y="85506"/>
                  <a:pt x="4467" y="89974"/>
                  <a:pt x="9997" y="89974"/>
                </a:cubicBezTo>
                <a:lnTo>
                  <a:pt x="125807" y="89974"/>
                </a:lnTo>
                <a:lnTo>
                  <a:pt x="92879" y="122902"/>
                </a:lnTo>
                <a:cubicBezTo>
                  <a:pt x="88974" y="126807"/>
                  <a:pt x="88974" y="133149"/>
                  <a:pt x="92879" y="137054"/>
                </a:cubicBezTo>
                <a:cubicBezTo>
                  <a:pt x="96784" y="140959"/>
                  <a:pt x="103126" y="140959"/>
                  <a:pt x="107031" y="137054"/>
                </a:cubicBezTo>
                <a:lnTo>
                  <a:pt x="157017" y="87068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87305" y="2239347"/>
            <a:ext cx="8143424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คำถามย่อย 1: อัตราตายมารดาคืออะไร?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33178" y="2573473"/>
            <a:ext cx="472418" cy="1421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b="1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ตัวแปร: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3178" y="2772525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จำนวนการตายมารดา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33178" y="2985796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จำนวนการคลอดมีชีพ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33178" y="3199067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อัตราต่อ 100,000 การคลอด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764944" y="2573473"/>
            <a:ext cx="736008" cy="1421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b="1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แหล่งข้อมูล: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764944" y="2772525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MOPH - การตายมารดา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764944" y="2985796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NHSO - การคลอดมีชีพ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73224" y="3590064"/>
            <a:ext cx="8477528" cy="1279627"/>
          </a:xfrm>
          <a:custGeom>
            <a:avLst/>
            <a:gdLst/>
            <a:ahLst/>
            <a:cxnLst/>
            <a:rect l="l" t="t" r="r" b="b"/>
            <a:pathLst>
              <a:path w="8477528" h="1279627">
                <a:moveTo>
                  <a:pt x="0" y="0"/>
                </a:moveTo>
                <a:lnTo>
                  <a:pt x="8477528" y="0"/>
                </a:lnTo>
                <a:lnTo>
                  <a:pt x="8477528" y="1279627"/>
                </a:lnTo>
                <a:lnTo>
                  <a:pt x="0" y="1279627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373224" y="3590064"/>
            <a:ext cx="35545" cy="1279627"/>
          </a:xfrm>
          <a:custGeom>
            <a:avLst/>
            <a:gdLst/>
            <a:ahLst/>
            <a:cxnLst/>
            <a:rect l="l" t="t" r="r" b="b"/>
            <a:pathLst>
              <a:path w="35545" h="1279627">
                <a:moveTo>
                  <a:pt x="0" y="0"/>
                </a:moveTo>
                <a:lnTo>
                  <a:pt x="35545" y="0"/>
                </a:lnTo>
                <a:lnTo>
                  <a:pt x="35545" y="1279627"/>
                </a:lnTo>
                <a:lnTo>
                  <a:pt x="0" y="1279627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555394" y="3696700"/>
            <a:ext cx="159953" cy="159953"/>
          </a:xfrm>
          <a:custGeom>
            <a:avLst/>
            <a:gdLst/>
            <a:ahLst/>
            <a:cxnLst/>
            <a:rect l="l" t="t" r="r" b="b"/>
            <a:pathLst>
              <a:path w="159953" h="159953">
                <a:moveTo>
                  <a:pt x="157017" y="87037"/>
                </a:moveTo>
                <a:cubicBezTo>
                  <a:pt x="160922" y="83132"/>
                  <a:pt x="160922" y="76790"/>
                  <a:pt x="157017" y="72885"/>
                </a:cubicBezTo>
                <a:lnTo>
                  <a:pt x="107031" y="22900"/>
                </a:lnTo>
                <a:cubicBezTo>
                  <a:pt x="103126" y="18994"/>
                  <a:pt x="96784" y="18994"/>
                  <a:pt x="92879" y="22900"/>
                </a:cubicBezTo>
                <a:cubicBezTo>
                  <a:pt x="88974" y="26805"/>
                  <a:pt x="88974" y="33147"/>
                  <a:pt x="92879" y="37052"/>
                </a:cubicBezTo>
                <a:lnTo>
                  <a:pt x="125807" y="69980"/>
                </a:lnTo>
                <a:lnTo>
                  <a:pt x="9997" y="69980"/>
                </a:lnTo>
                <a:cubicBezTo>
                  <a:pt x="4467" y="69980"/>
                  <a:pt x="0" y="74447"/>
                  <a:pt x="0" y="79977"/>
                </a:cubicBezTo>
                <a:cubicBezTo>
                  <a:pt x="0" y="85506"/>
                  <a:pt x="4467" y="89974"/>
                  <a:pt x="9997" y="89974"/>
                </a:cubicBezTo>
                <a:lnTo>
                  <a:pt x="125807" y="89974"/>
                </a:lnTo>
                <a:lnTo>
                  <a:pt x="92879" y="122902"/>
                </a:lnTo>
                <a:cubicBezTo>
                  <a:pt x="88974" y="126807"/>
                  <a:pt x="88974" y="133149"/>
                  <a:pt x="92879" y="137054"/>
                </a:cubicBezTo>
                <a:cubicBezTo>
                  <a:pt x="96784" y="140959"/>
                  <a:pt x="103126" y="140959"/>
                  <a:pt x="107031" y="137054"/>
                </a:cubicBezTo>
                <a:lnTo>
                  <a:pt x="157017" y="87068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87305" y="3661155"/>
            <a:ext cx="8143424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คำถามย่อย 2: การใช้สิทธิ์ UC เปลี่ยนไปหรือไม่?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33178" y="3995280"/>
            <a:ext cx="472418" cy="1421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b="1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ตัวแปร: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33178" y="4194332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จำนวนผู้ใช้สิทธิ์ฝากครรภ์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33178" y="4407603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จำนวนผู้ใช้สิทธิ์คลอด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33178" y="4620875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อัตราการใช้สิทธิ์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764944" y="3995280"/>
            <a:ext cx="736008" cy="1421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b="1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แหล่งข้อมูล: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764944" y="4194332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NHSO - ข้อมูลสิทธิ์ UC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764944" y="4407603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สปสช. - ข้อมูลการใช้สิทธิ์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73224" y="5011872"/>
            <a:ext cx="8477528" cy="1492898"/>
          </a:xfrm>
          <a:custGeom>
            <a:avLst/>
            <a:gdLst/>
            <a:ahLst/>
            <a:cxnLst/>
            <a:rect l="l" t="t" r="r" b="b"/>
            <a:pathLst>
              <a:path w="8477528" h="1492898">
                <a:moveTo>
                  <a:pt x="0" y="0"/>
                </a:moveTo>
                <a:lnTo>
                  <a:pt x="8477528" y="0"/>
                </a:lnTo>
                <a:lnTo>
                  <a:pt x="8477528" y="1492898"/>
                </a:lnTo>
                <a:lnTo>
                  <a:pt x="0" y="1492898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373224" y="5011872"/>
            <a:ext cx="35545" cy="1492898"/>
          </a:xfrm>
          <a:custGeom>
            <a:avLst/>
            <a:gdLst/>
            <a:ahLst/>
            <a:cxnLst/>
            <a:rect l="l" t="t" r="r" b="b"/>
            <a:pathLst>
              <a:path w="35545" h="1492898">
                <a:moveTo>
                  <a:pt x="0" y="0"/>
                </a:moveTo>
                <a:lnTo>
                  <a:pt x="35545" y="0"/>
                </a:lnTo>
                <a:lnTo>
                  <a:pt x="35545" y="1492898"/>
                </a:lnTo>
                <a:lnTo>
                  <a:pt x="0" y="1492898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555394" y="5118507"/>
            <a:ext cx="159953" cy="159953"/>
          </a:xfrm>
          <a:custGeom>
            <a:avLst/>
            <a:gdLst/>
            <a:ahLst/>
            <a:cxnLst/>
            <a:rect l="l" t="t" r="r" b="b"/>
            <a:pathLst>
              <a:path w="159953" h="159953">
                <a:moveTo>
                  <a:pt x="157017" y="87037"/>
                </a:moveTo>
                <a:cubicBezTo>
                  <a:pt x="160922" y="83132"/>
                  <a:pt x="160922" y="76790"/>
                  <a:pt x="157017" y="72885"/>
                </a:cubicBezTo>
                <a:lnTo>
                  <a:pt x="107031" y="22900"/>
                </a:lnTo>
                <a:cubicBezTo>
                  <a:pt x="103126" y="18994"/>
                  <a:pt x="96784" y="18994"/>
                  <a:pt x="92879" y="22900"/>
                </a:cubicBezTo>
                <a:cubicBezTo>
                  <a:pt x="88974" y="26805"/>
                  <a:pt x="88974" y="33147"/>
                  <a:pt x="92879" y="37052"/>
                </a:cubicBezTo>
                <a:lnTo>
                  <a:pt x="125807" y="69980"/>
                </a:lnTo>
                <a:lnTo>
                  <a:pt x="9997" y="69980"/>
                </a:lnTo>
                <a:cubicBezTo>
                  <a:pt x="4467" y="69980"/>
                  <a:pt x="0" y="74447"/>
                  <a:pt x="0" y="79977"/>
                </a:cubicBezTo>
                <a:cubicBezTo>
                  <a:pt x="0" y="85506"/>
                  <a:pt x="4467" y="89974"/>
                  <a:pt x="9997" y="89974"/>
                </a:cubicBezTo>
                <a:lnTo>
                  <a:pt x="125807" y="89974"/>
                </a:lnTo>
                <a:lnTo>
                  <a:pt x="92879" y="122902"/>
                </a:lnTo>
                <a:cubicBezTo>
                  <a:pt x="88974" y="126807"/>
                  <a:pt x="88974" y="133149"/>
                  <a:pt x="92879" y="137054"/>
                </a:cubicBezTo>
                <a:cubicBezTo>
                  <a:pt x="96784" y="140959"/>
                  <a:pt x="103126" y="140959"/>
                  <a:pt x="107031" y="137054"/>
                </a:cubicBezTo>
                <a:lnTo>
                  <a:pt x="157017" y="87068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87305" y="5082962"/>
            <a:ext cx="8143424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คำถามย่อย 3: ปัจจัยอื่นมีผลหรือไม่?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33178" y="5417088"/>
            <a:ext cx="472418" cy="1421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b="1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ตัวแปร: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33178" y="5616140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อายุมารดา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33178" y="5829411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การศึกษา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33178" y="6042682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รายได้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33178" y="6255953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พื้นที่ (urban/rural)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764944" y="5417088"/>
            <a:ext cx="736008" cy="1421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b="1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แหล่งข้อมูล: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764944" y="5616140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NSO - สำมะโรรายปี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764944" y="5829411"/>
            <a:ext cx="4149901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MOPH - ข้อมูลประชากร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003930" y="1215645"/>
            <a:ext cx="2831174" cy="1578206"/>
          </a:xfrm>
          <a:custGeom>
            <a:avLst/>
            <a:gdLst/>
            <a:ahLst/>
            <a:cxnLst/>
            <a:rect l="l" t="t" r="r" b="b"/>
            <a:pathLst>
              <a:path w="2831174" h="1578206">
                <a:moveTo>
                  <a:pt x="0" y="0"/>
                </a:moveTo>
                <a:lnTo>
                  <a:pt x="2831174" y="0"/>
                </a:lnTo>
                <a:lnTo>
                  <a:pt x="2831174" y="1578206"/>
                </a:lnTo>
                <a:lnTo>
                  <a:pt x="0" y="1578206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9195429" y="1400481"/>
            <a:ext cx="119965" cy="159953"/>
          </a:xfrm>
          <a:custGeom>
            <a:avLst/>
            <a:gdLst/>
            <a:ahLst/>
            <a:cxnLst/>
            <a:rect l="l" t="t" r="r" b="b"/>
            <a:pathLst>
              <a:path w="119965" h="159953">
                <a:moveTo>
                  <a:pt x="91505" y="119965"/>
                </a:moveTo>
                <a:cubicBezTo>
                  <a:pt x="93785" y="112998"/>
                  <a:pt x="98346" y="106688"/>
                  <a:pt x="103501" y="101252"/>
                </a:cubicBezTo>
                <a:cubicBezTo>
                  <a:pt x="113717" y="90505"/>
                  <a:pt x="119965" y="75978"/>
                  <a:pt x="119965" y="59983"/>
                </a:cubicBezTo>
                <a:cubicBezTo>
                  <a:pt x="119965" y="26867"/>
                  <a:pt x="93098" y="0"/>
                  <a:pt x="59983" y="0"/>
                </a:cubicBezTo>
                <a:cubicBezTo>
                  <a:pt x="26867" y="0"/>
                  <a:pt x="0" y="26867"/>
                  <a:pt x="0" y="59983"/>
                </a:cubicBezTo>
                <a:cubicBezTo>
                  <a:pt x="0" y="75978"/>
                  <a:pt x="6248" y="90505"/>
                  <a:pt x="16464" y="101252"/>
                </a:cubicBezTo>
                <a:cubicBezTo>
                  <a:pt x="21619" y="106688"/>
                  <a:pt x="26211" y="112998"/>
                  <a:pt x="28460" y="119965"/>
                </a:cubicBezTo>
                <a:lnTo>
                  <a:pt x="91473" y="119965"/>
                </a:lnTo>
                <a:close/>
                <a:moveTo>
                  <a:pt x="89974" y="134961"/>
                </a:moveTo>
                <a:lnTo>
                  <a:pt x="29991" y="134961"/>
                </a:lnTo>
                <a:lnTo>
                  <a:pt x="29991" y="139959"/>
                </a:lnTo>
                <a:cubicBezTo>
                  <a:pt x="29991" y="153768"/>
                  <a:pt x="41175" y="164952"/>
                  <a:pt x="54984" y="164952"/>
                </a:cubicBezTo>
                <a:lnTo>
                  <a:pt x="64981" y="164952"/>
                </a:lnTo>
                <a:cubicBezTo>
                  <a:pt x="78790" y="164952"/>
                  <a:pt x="89974" y="153768"/>
                  <a:pt x="89974" y="139959"/>
                </a:cubicBezTo>
                <a:lnTo>
                  <a:pt x="89974" y="134961"/>
                </a:lnTo>
                <a:close/>
                <a:moveTo>
                  <a:pt x="57483" y="34990"/>
                </a:moveTo>
                <a:cubicBezTo>
                  <a:pt x="45049" y="34990"/>
                  <a:pt x="34990" y="45049"/>
                  <a:pt x="34990" y="57483"/>
                </a:cubicBezTo>
                <a:cubicBezTo>
                  <a:pt x="34990" y="61638"/>
                  <a:pt x="31647" y="64981"/>
                  <a:pt x="27492" y="64981"/>
                </a:cubicBezTo>
                <a:cubicBezTo>
                  <a:pt x="23337" y="64981"/>
                  <a:pt x="19994" y="61638"/>
                  <a:pt x="19994" y="57483"/>
                </a:cubicBezTo>
                <a:cubicBezTo>
                  <a:pt x="19994" y="36771"/>
                  <a:pt x="36771" y="19994"/>
                  <a:pt x="57483" y="19994"/>
                </a:cubicBezTo>
                <a:cubicBezTo>
                  <a:pt x="61638" y="19994"/>
                  <a:pt x="64981" y="23337"/>
                  <a:pt x="64981" y="27492"/>
                </a:cubicBezTo>
                <a:cubicBezTo>
                  <a:pt x="64981" y="31647"/>
                  <a:pt x="61638" y="34990"/>
                  <a:pt x="57483" y="3499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9407347" y="1364936"/>
            <a:ext cx="2358444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153219" y="1720388"/>
            <a:ext cx="259479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ทุกคำถามย่อยต้อง map ไปที่ตัวแปรได้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153219" y="1969204"/>
            <a:ext cx="259479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ตัวแปรต้องมีแหล่งข้อมูลที่เข้าถึงได้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153219" y="2218021"/>
            <a:ext cx="259479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ควรมี 3-7 คำถามย่อยต่อคำถามหลัก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53219" y="2466837"/>
            <a:ext cx="259479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ตรวจสอบความสอดคล้องระหว่างคำถาม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9014593" y="2943143"/>
            <a:ext cx="2825843" cy="1101901"/>
          </a:xfrm>
          <a:custGeom>
            <a:avLst/>
            <a:gdLst/>
            <a:ahLst/>
            <a:cxnLst/>
            <a:rect l="l" t="t" r="r" b="b"/>
            <a:pathLst>
              <a:path w="2825843" h="1101901">
                <a:moveTo>
                  <a:pt x="0" y="0"/>
                </a:moveTo>
                <a:lnTo>
                  <a:pt x="2825843" y="0"/>
                </a:lnTo>
                <a:lnTo>
                  <a:pt x="2825843" y="1101901"/>
                </a:lnTo>
                <a:lnTo>
                  <a:pt x="0" y="1101901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9014593" y="2943143"/>
            <a:ext cx="35545" cy="1101901"/>
          </a:xfrm>
          <a:custGeom>
            <a:avLst/>
            <a:gdLst/>
            <a:ahLst/>
            <a:cxnLst/>
            <a:rect l="l" t="t" r="r" b="b"/>
            <a:pathLst>
              <a:path w="35545" h="1101901">
                <a:moveTo>
                  <a:pt x="0" y="0"/>
                </a:moveTo>
                <a:lnTo>
                  <a:pt x="35545" y="0"/>
                </a:lnTo>
                <a:lnTo>
                  <a:pt x="35545" y="1101901"/>
                </a:lnTo>
                <a:lnTo>
                  <a:pt x="0" y="1101901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9192319" y="3099543"/>
            <a:ext cx="142181" cy="142181"/>
          </a:xfrm>
          <a:custGeom>
            <a:avLst/>
            <a:gdLst/>
            <a:ahLst/>
            <a:cxnLst/>
            <a:rect l="l" t="t" r="r" b="b"/>
            <a:pathLst>
              <a:path w="142181" h="142181">
                <a:moveTo>
                  <a:pt x="71090" y="142181"/>
                </a:moveTo>
                <a:cubicBezTo>
                  <a:pt x="110326" y="142181"/>
                  <a:pt x="142181" y="110326"/>
                  <a:pt x="142181" y="71090"/>
                </a:cubicBezTo>
                <a:cubicBezTo>
                  <a:pt x="142181" y="31855"/>
                  <a:pt x="110326" y="0"/>
                  <a:pt x="71090" y="0"/>
                </a:cubicBezTo>
                <a:cubicBezTo>
                  <a:pt x="31855" y="0"/>
                  <a:pt x="0" y="31855"/>
                  <a:pt x="0" y="71090"/>
                </a:cubicBezTo>
                <a:cubicBezTo>
                  <a:pt x="0" y="110326"/>
                  <a:pt x="31855" y="142181"/>
                  <a:pt x="71090" y="142181"/>
                </a:cubicBezTo>
                <a:close/>
                <a:moveTo>
                  <a:pt x="71090" y="37767"/>
                </a:moveTo>
                <a:cubicBezTo>
                  <a:pt x="74784" y="37767"/>
                  <a:pt x="77755" y="40738"/>
                  <a:pt x="77755" y="44431"/>
                </a:cubicBezTo>
                <a:lnTo>
                  <a:pt x="77755" y="75534"/>
                </a:lnTo>
                <a:cubicBezTo>
                  <a:pt x="77755" y="79227"/>
                  <a:pt x="74784" y="82198"/>
                  <a:pt x="71090" y="82198"/>
                </a:cubicBezTo>
                <a:cubicBezTo>
                  <a:pt x="67397" y="82198"/>
                  <a:pt x="64426" y="79227"/>
                  <a:pt x="64426" y="75534"/>
                </a:cubicBezTo>
                <a:lnTo>
                  <a:pt x="64426" y="44431"/>
                </a:lnTo>
                <a:cubicBezTo>
                  <a:pt x="64426" y="40738"/>
                  <a:pt x="67397" y="37767"/>
                  <a:pt x="71090" y="37767"/>
                </a:cubicBezTo>
                <a:close/>
                <a:moveTo>
                  <a:pt x="63676" y="97749"/>
                </a:moveTo>
                <a:cubicBezTo>
                  <a:pt x="63507" y="94997"/>
                  <a:pt x="64880" y="92379"/>
                  <a:pt x="67239" y="90952"/>
                </a:cubicBezTo>
                <a:cubicBezTo>
                  <a:pt x="69598" y="89524"/>
                  <a:pt x="72555" y="89524"/>
                  <a:pt x="74914" y="90952"/>
                </a:cubicBezTo>
                <a:cubicBezTo>
                  <a:pt x="77273" y="92379"/>
                  <a:pt x="78646" y="94997"/>
                  <a:pt x="78477" y="97749"/>
                </a:cubicBezTo>
                <a:cubicBezTo>
                  <a:pt x="78646" y="100501"/>
                  <a:pt x="77273" y="103120"/>
                  <a:pt x="74914" y="104547"/>
                </a:cubicBezTo>
                <a:cubicBezTo>
                  <a:pt x="72555" y="105974"/>
                  <a:pt x="69598" y="105974"/>
                  <a:pt x="67239" y="104547"/>
                </a:cubicBezTo>
                <a:cubicBezTo>
                  <a:pt x="64880" y="103120"/>
                  <a:pt x="63507" y="100501"/>
                  <a:pt x="63676" y="97749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9402015" y="3085324"/>
            <a:ext cx="2367330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ข้อควรระวัง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9174547" y="3369686"/>
            <a:ext cx="2585913" cy="5331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หลีกเลี่ยงคำถามย่อยที่ไม่สามารถตอบได้ด้วยข้อมูลที่มี เช่น "ทำไมอัตราตายมารดาถึงลด?" (ต้องใช้ qualitative data)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3175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0" y="0"/>
                </a:moveTo>
                <a:lnTo>
                  <a:pt x="508000" y="0"/>
                </a:lnTo>
                <a:lnTo>
                  <a:pt x="5080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269875" y="317500"/>
            <a:ext cx="60325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2500" y="317500"/>
            <a:ext cx="445293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Mapping ตัวแปรตามกรอบ IPO/OI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666750"/>
            <a:ext cx="4381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Input-Process-Output-Outcome-Impact Framework</a:t>
            </a:r>
            <a:endParaRPr lang="en-US" sz="1600" dirty="0"/>
          </a:p>
        </p:txBody>
      </p:sp>
      <p:graphicFrame>
        <p:nvGraphicFramePr>
          <p:cNvPr id="8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0586495"/>
              </p:ext>
            </p:extLst>
          </p:nvPr>
        </p:nvGraphicFramePr>
        <p:xfrm>
          <a:off x="317500" y="938825"/>
          <a:ext cx="11557000" cy="4437066"/>
        </p:xfrm>
        <a:graphic>
          <a:graphicData uri="http://schemas.openxmlformats.org/drawingml/2006/table">
            <a:tbl>
              <a:tblPr/>
              <a:tblGrid>
                <a:gridCol w="231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2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22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9511">
                <a:tc>
                  <a:txBody>
                    <a:bodyPr/>
                    <a:lstStyle/>
                    <a:p>
                      <a:pPr algn="l"/>
                      <a:r>
                        <a:rPr lang="en-US" sz="11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หมวดหมู่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คำอธิบาย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1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ตัวอย่างตัวแปร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9511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IInput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ทรัพยากรและปัจจัยนำเข้าที่ใช้ในการดำเนินงาน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งบประมาณ• บุคลากร• อุปกรณ์• สิทธิ์ UC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9511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PProcess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กิจกรรมและกระบวนการที่ดำเนินการ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จำนวนการให้บริการ• จำนวนผู้รับบริการ• ความถี่การติดตาม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9511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OOutput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ผลผลิตที่เกิดขึ้นจากกระบวนการ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จำนวนการคลอดมีชีพ• จำนวนการฝากครรภ์• รายงานที่ผลิต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9511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OOutcome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ผลลัพธ์ระยะสั้น-กลางที่เกิดกับผู้รับบริการ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อัตราตายมารดา• อัตราภาวะแทรกซ้อน• ความพึงพอใจ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9511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IImpact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ผลกระทบระยะยาวต่อสังคม/ระบบ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1F29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• อายุขัยเฉลี่ย• คุณภาพชีวิต• ความยั่งยืน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5250" marR="95250" marT="95250" marB="952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6B72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Shape 4"/>
          <p:cNvSpPr/>
          <p:nvPr/>
        </p:nvSpPr>
        <p:spPr>
          <a:xfrm>
            <a:off x="333375" y="5225074"/>
            <a:ext cx="5667375" cy="1174750"/>
          </a:xfrm>
          <a:custGeom>
            <a:avLst/>
            <a:gdLst/>
            <a:ahLst/>
            <a:cxnLst/>
            <a:rect l="l" t="t" r="r" b="b"/>
            <a:pathLst>
              <a:path w="5667375" h="1174750">
                <a:moveTo>
                  <a:pt x="0" y="0"/>
                </a:moveTo>
                <a:lnTo>
                  <a:pt x="5667375" y="0"/>
                </a:lnTo>
                <a:lnTo>
                  <a:pt x="5667375" y="1174750"/>
                </a:lnTo>
                <a:lnTo>
                  <a:pt x="0" y="11747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5"/>
          <p:cNvSpPr/>
          <p:nvPr/>
        </p:nvSpPr>
        <p:spPr>
          <a:xfrm>
            <a:off x="333375" y="5225074"/>
            <a:ext cx="31750" cy="1174750"/>
          </a:xfrm>
          <a:custGeom>
            <a:avLst/>
            <a:gdLst/>
            <a:ahLst/>
            <a:cxnLst/>
            <a:rect l="l" t="t" r="r" b="b"/>
            <a:pathLst>
              <a:path w="31750" h="1174750">
                <a:moveTo>
                  <a:pt x="0" y="0"/>
                </a:moveTo>
                <a:lnTo>
                  <a:pt x="31750" y="0"/>
                </a:lnTo>
                <a:lnTo>
                  <a:pt x="31750" y="1174750"/>
                </a:lnTo>
                <a:lnTo>
                  <a:pt x="0" y="11747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492125" y="5333024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74688" y="5320324"/>
            <a:ext cx="5389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ประโยชน์ของกรอบ IPO/OI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76250" y="5574324"/>
            <a:ext cx="558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ช่วยให้ไม่หลุดตัวแปรสำคัญ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76250" y="5764824"/>
            <a:ext cx="558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แสดงความสัมพันธ์เชิงเหตุผล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76250" y="5955324"/>
            <a:ext cx="558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สนับสนุนการออกแบบ intervention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76250" y="6145824"/>
            <a:ext cx="558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ใช้สื่อสารกับผู้มีส่วนได้ส่วนเสีย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207125" y="5225074"/>
            <a:ext cx="5667375" cy="1174750"/>
          </a:xfrm>
          <a:custGeom>
            <a:avLst/>
            <a:gdLst/>
            <a:ahLst/>
            <a:cxnLst/>
            <a:rect l="l" t="t" r="r" b="b"/>
            <a:pathLst>
              <a:path w="5667375" h="1174750">
                <a:moveTo>
                  <a:pt x="0" y="0"/>
                </a:moveTo>
                <a:lnTo>
                  <a:pt x="5667375" y="0"/>
                </a:lnTo>
                <a:lnTo>
                  <a:pt x="5667375" y="1174750"/>
                </a:lnTo>
                <a:lnTo>
                  <a:pt x="0" y="117475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207125" y="5225074"/>
            <a:ext cx="31750" cy="1174750"/>
          </a:xfrm>
          <a:custGeom>
            <a:avLst/>
            <a:gdLst/>
            <a:ahLst/>
            <a:cxnLst/>
            <a:rect l="l" t="t" r="r" b="b"/>
            <a:pathLst>
              <a:path w="31750" h="1174750">
                <a:moveTo>
                  <a:pt x="0" y="0"/>
                </a:moveTo>
                <a:lnTo>
                  <a:pt x="31750" y="0"/>
                </a:lnTo>
                <a:lnTo>
                  <a:pt x="31750" y="1174750"/>
                </a:lnTo>
                <a:lnTo>
                  <a:pt x="0" y="117475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6365875" y="5333024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0"/>
                </a:moveTo>
                <a:cubicBezTo>
                  <a:pt x="67146" y="0"/>
                  <a:pt x="70495" y="2009"/>
                  <a:pt x="72231" y="5209"/>
                </a:cubicBezTo>
                <a:lnTo>
                  <a:pt x="125809" y="104428"/>
                </a:lnTo>
                <a:cubicBezTo>
                  <a:pt x="127471" y="107504"/>
                  <a:pt x="127397" y="111224"/>
                  <a:pt x="125611" y="114226"/>
                </a:cubicBezTo>
                <a:cubicBezTo>
                  <a:pt x="123825" y="117227"/>
                  <a:pt x="120576" y="119063"/>
                  <a:pt x="117078" y="119063"/>
                </a:cubicBezTo>
                <a:lnTo>
                  <a:pt x="9922" y="119063"/>
                </a:lnTo>
                <a:cubicBezTo>
                  <a:pt x="6424" y="119063"/>
                  <a:pt x="3200" y="117227"/>
                  <a:pt x="1389" y="114226"/>
                </a:cubicBezTo>
                <a:cubicBezTo>
                  <a:pt x="-422" y="111224"/>
                  <a:pt x="-471" y="107504"/>
                  <a:pt x="1191" y="104428"/>
                </a:cubicBezTo>
                <a:lnTo>
                  <a:pt x="54769" y="5209"/>
                </a:lnTo>
                <a:cubicBezTo>
                  <a:pt x="56505" y="2009"/>
                  <a:pt x="59854" y="0"/>
                  <a:pt x="63500" y="0"/>
                </a:cubicBezTo>
                <a:close/>
                <a:moveTo>
                  <a:pt x="63500" y="41672"/>
                </a:moveTo>
                <a:cubicBezTo>
                  <a:pt x="60201" y="41672"/>
                  <a:pt x="57547" y="44326"/>
                  <a:pt x="57547" y="47625"/>
                </a:cubicBezTo>
                <a:lnTo>
                  <a:pt x="57547" y="75406"/>
                </a:lnTo>
                <a:cubicBezTo>
                  <a:pt x="57547" y="78705"/>
                  <a:pt x="60201" y="81359"/>
                  <a:pt x="63500" y="81359"/>
                </a:cubicBezTo>
                <a:cubicBezTo>
                  <a:pt x="66799" y="81359"/>
                  <a:pt x="69453" y="78705"/>
                  <a:pt x="69453" y="75406"/>
                </a:cubicBezTo>
                <a:lnTo>
                  <a:pt x="69453" y="47625"/>
                </a:lnTo>
                <a:cubicBezTo>
                  <a:pt x="69453" y="44326"/>
                  <a:pt x="66799" y="41672"/>
                  <a:pt x="63500" y="41672"/>
                </a:cubicBezTo>
                <a:close/>
                <a:moveTo>
                  <a:pt x="70123" y="95250"/>
                </a:moveTo>
                <a:cubicBezTo>
                  <a:pt x="70274" y="92792"/>
                  <a:pt x="69048" y="90453"/>
                  <a:pt x="66940" y="89178"/>
                </a:cubicBezTo>
                <a:cubicBezTo>
                  <a:pt x="64833" y="87903"/>
                  <a:pt x="62192" y="87903"/>
                  <a:pt x="60085" y="89178"/>
                </a:cubicBezTo>
                <a:cubicBezTo>
                  <a:pt x="57977" y="90453"/>
                  <a:pt x="56751" y="92792"/>
                  <a:pt x="56902" y="95250"/>
                </a:cubicBezTo>
                <a:cubicBezTo>
                  <a:pt x="56751" y="97708"/>
                  <a:pt x="57977" y="100047"/>
                  <a:pt x="60085" y="101322"/>
                </a:cubicBezTo>
                <a:cubicBezTo>
                  <a:pt x="62192" y="102597"/>
                  <a:pt x="64833" y="102597"/>
                  <a:pt x="66940" y="101322"/>
                </a:cubicBezTo>
                <a:cubicBezTo>
                  <a:pt x="69048" y="100047"/>
                  <a:pt x="70274" y="97708"/>
                  <a:pt x="70123" y="9525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6548438" y="5320324"/>
            <a:ext cx="5389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ข้อควรระวัง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350000" y="5574324"/>
            <a:ext cx="558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อย่าสับสนระหว่าง Output กับ Outcome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350000" y="5764824"/>
            <a:ext cx="558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Impact อาจต้องใช้เวลานานในการวัด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350000" y="5955324"/>
            <a:ext cx="558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ควรมีตัวแปรทุกหมวดเพื่อความสมบูรณ์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49149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ระดับการวิเคราะห์ (Granularity)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482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Choosing the Right Level of Analysis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295400"/>
            <a:ext cx="2162175" cy="1524000"/>
          </a:xfrm>
          <a:custGeom>
            <a:avLst/>
            <a:gdLst/>
            <a:ahLst/>
            <a:cxnLst/>
            <a:rect l="l" t="t" r="r" b="b"/>
            <a:pathLst>
              <a:path w="2162175" h="1524000">
                <a:moveTo>
                  <a:pt x="0" y="0"/>
                </a:moveTo>
                <a:lnTo>
                  <a:pt x="2162175" y="0"/>
                </a:lnTo>
                <a:lnTo>
                  <a:pt x="2162175" y="1524000"/>
                </a:lnTo>
                <a:lnTo>
                  <a:pt x="0" y="1524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1313021" y="1714500"/>
            <a:ext cx="300038" cy="342900"/>
          </a:xfrm>
          <a:custGeom>
            <a:avLst/>
            <a:gdLst/>
            <a:ahLst/>
            <a:cxnLst/>
            <a:rect l="l" t="t" r="r" b="b"/>
            <a:pathLst>
              <a:path w="300038" h="342900">
                <a:moveTo>
                  <a:pt x="150019" y="166092"/>
                </a:moveTo>
                <a:cubicBezTo>
                  <a:pt x="194375" y="166092"/>
                  <a:pt x="230386" y="130081"/>
                  <a:pt x="230386" y="85725"/>
                </a:cubicBezTo>
                <a:cubicBezTo>
                  <a:pt x="230386" y="41369"/>
                  <a:pt x="194375" y="5358"/>
                  <a:pt x="150019" y="5358"/>
                </a:cubicBezTo>
                <a:cubicBezTo>
                  <a:pt x="105663" y="5358"/>
                  <a:pt x="69652" y="41369"/>
                  <a:pt x="69652" y="85725"/>
                </a:cubicBezTo>
                <a:cubicBezTo>
                  <a:pt x="69652" y="130081"/>
                  <a:pt x="105663" y="166092"/>
                  <a:pt x="150019" y="166092"/>
                </a:cubicBezTo>
                <a:close/>
                <a:moveTo>
                  <a:pt x="130128" y="203597"/>
                </a:moveTo>
                <a:cubicBezTo>
                  <a:pt x="64160" y="203597"/>
                  <a:pt x="10716" y="257041"/>
                  <a:pt x="10716" y="323009"/>
                </a:cubicBezTo>
                <a:cubicBezTo>
                  <a:pt x="10716" y="333993"/>
                  <a:pt x="19623" y="342900"/>
                  <a:pt x="30607" y="342900"/>
                </a:cubicBezTo>
                <a:lnTo>
                  <a:pt x="269431" y="342900"/>
                </a:lnTo>
                <a:cubicBezTo>
                  <a:pt x="280415" y="342900"/>
                  <a:pt x="289322" y="333993"/>
                  <a:pt x="289322" y="323009"/>
                </a:cubicBezTo>
                <a:cubicBezTo>
                  <a:pt x="289322" y="257041"/>
                  <a:pt x="235878" y="203597"/>
                  <a:pt x="169910" y="203597"/>
                </a:cubicBezTo>
                <a:lnTo>
                  <a:pt x="130128" y="203597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90957" y="2133600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Individual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8138" y="2933700"/>
            <a:ext cx="2247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บุคคล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47663" y="32766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รายบุคคล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รายผู้ป่วย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81000" y="3733800"/>
            <a:ext cx="413147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F29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ใช้เมื่อ: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81000" y="392418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วิเคราะห์ผลกระทบรายบุคคล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81000" y="41145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ติดตาม longitudinal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81000" y="4304942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ทำ matching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2697480" y="1295400"/>
            <a:ext cx="2162175" cy="1219200"/>
          </a:xfrm>
          <a:custGeom>
            <a:avLst/>
            <a:gdLst/>
            <a:ahLst/>
            <a:cxnLst/>
            <a:rect l="l" t="t" r="r" b="b"/>
            <a:pathLst>
              <a:path w="2162175" h="1219200">
                <a:moveTo>
                  <a:pt x="0" y="0"/>
                </a:moveTo>
                <a:lnTo>
                  <a:pt x="2162175" y="0"/>
                </a:lnTo>
                <a:lnTo>
                  <a:pt x="2162175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3621167" y="159067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71438" y="35719"/>
                </a:moveTo>
                <a:cubicBezTo>
                  <a:pt x="71438" y="16018"/>
                  <a:pt x="87455" y="0"/>
                  <a:pt x="107156" y="0"/>
                </a:cubicBezTo>
                <a:lnTo>
                  <a:pt x="214313" y="0"/>
                </a:lnTo>
                <a:cubicBezTo>
                  <a:pt x="234014" y="0"/>
                  <a:pt x="250031" y="16018"/>
                  <a:pt x="250031" y="35719"/>
                </a:cubicBezTo>
                <a:lnTo>
                  <a:pt x="250031" y="71438"/>
                </a:lnTo>
                <a:lnTo>
                  <a:pt x="285750" y="71438"/>
                </a:lnTo>
                <a:cubicBezTo>
                  <a:pt x="305451" y="71438"/>
                  <a:pt x="321469" y="87455"/>
                  <a:pt x="321469" y="107156"/>
                </a:cubicBezTo>
                <a:lnTo>
                  <a:pt x="321469" y="250031"/>
                </a:lnTo>
                <a:cubicBezTo>
                  <a:pt x="321469" y="269732"/>
                  <a:pt x="305451" y="285750"/>
                  <a:pt x="285750" y="285750"/>
                </a:cubicBezTo>
                <a:lnTo>
                  <a:pt x="35719" y="285750"/>
                </a:lnTo>
                <a:cubicBezTo>
                  <a:pt x="16018" y="285750"/>
                  <a:pt x="0" y="269732"/>
                  <a:pt x="0" y="250031"/>
                </a:cubicBezTo>
                <a:lnTo>
                  <a:pt x="0" y="107156"/>
                </a:lnTo>
                <a:cubicBezTo>
                  <a:pt x="0" y="87455"/>
                  <a:pt x="16018" y="71438"/>
                  <a:pt x="35719" y="71438"/>
                </a:cubicBezTo>
                <a:lnTo>
                  <a:pt x="71438" y="71438"/>
                </a:lnTo>
                <a:lnTo>
                  <a:pt x="71438" y="35719"/>
                </a:lnTo>
                <a:close/>
                <a:moveTo>
                  <a:pt x="151805" y="196453"/>
                </a:moveTo>
                <a:cubicBezTo>
                  <a:pt x="141926" y="196453"/>
                  <a:pt x="133945" y="204434"/>
                  <a:pt x="133945" y="214313"/>
                </a:cubicBezTo>
                <a:lnTo>
                  <a:pt x="133945" y="258961"/>
                </a:lnTo>
                <a:lnTo>
                  <a:pt x="187523" y="258961"/>
                </a:lnTo>
                <a:lnTo>
                  <a:pt x="187523" y="214313"/>
                </a:lnTo>
                <a:cubicBezTo>
                  <a:pt x="187523" y="204434"/>
                  <a:pt x="179543" y="196453"/>
                  <a:pt x="169664" y="196453"/>
                </a:cubicBezTo>
                <a:lnTo>
                  <a:pt x="151805" y="196453"/>
                </a:lnTo>
                <a:close/>
                <a:moveTo>
                  <a:pt x="71438" y="205383"/>
                </a:moveTo>
                <a:lnTo>
                  <a:pt x="71438" y="187523"/>
                </a:lnTo>
                <a:cubicBezTo>
                  <a:pt x="71438" y="182612"/>
                  <a:pt x="67419" y="178594"/>
                  <a:pt x="62508" y="178594"/>
                </a:cubicBezTo>
                <a:lnTo>
                  <a:pt x="44648" y="178594"/>
                </a:lnTo>
                <a:cubicBezTo>
                  <a:pt x="39737" y="178594"/>
                  <a:pt x="35719" y="182612"/>
                  <a:pt x="35719" y="187523"/>
                </a:cubicBezTo>
                <a:lnTo>
                  <a:pt x="35719" y="205383"/>
                </a:lnTo>
                <a:cubicBezTo>
                  <a:pt x="35719" y="210294"/>
                  <a:pt x="39737" y="214313"/>
                  <a:pt x="44648" y="214313"/>
                </a:cubicBezTo>
                <a:lnTo>
                  <a:pt x="62508" y="214313"/>
                </a:lnTo>
                <a:cubicBezTo>
                  <a:pt x="67419" y="214313"/>
                  <a:pt x="71438" y="210294"/>
                  <a:pt x="71438" y="205383"/>
                </a:cubicBezTo>
                <a:close/>
                <a:moveTo>
                  <a:pt x="62508" y="142875"/>
                </a:moveTo>
                <a:cubicBezTo>
                  <a:pt x="67419" y="142875"/>
                  <a:pt x="71438" y="138857"/>
                  <a:pt x="71438" y="133945"/>
                </a:cubicBezTo>
                <a:lnTo>
                  <a:pt x="71438" y="116086"/>
                </a:lnTo>
                <a:cubicBezTo>
                  <a:pt x="71438" y="111175"/>
                  <a:pt x="67419" y="107156"/>
                  <a:pt x="62508" y="107156"/>
                </a:cubicBezTo>
                <a:lnTo>
                  <a:pt x="44648" y="107156"/>
                </a:lnTo>
                <a:cubicBezTo>
                  <a:pt x="39737" y="107156"/>
                  <a:pt x="35719" y="111175"/>
                  <a:pt x="35719" y="116086"/>
                </a:cubicBezTo>
                <a:lnTo>
                  <a:pt x="35719" y="133945"/>
                </a:lnTo>
                <a:cubicBezTo>
                  <a:pt x="35719" y="138857"/>
                  <a:pt x="39737" y="142875"/>
                  <a:pt x="44648" y="142875"/>
                </a:cubicBezTo>
                <a:lnTo>
                  <a:pt x="62508" y="142875"/>
                </a:lnTo>
                <a:close/>
                <a:moveTo>
                  <a:pt x="285750" y="205383"/>
                </a:moveTo>
                <a:lnTo>
                  <a:pt x="285750" y="187523"/>
                </a:lnTo>
                <a:cubicBezTo>
                  <a:pt x="285750" y="182612"/>
                  <a:pt x="281732" y="178594"/>
                  <a:pt x="276820" y="178594"/>
                </a:cubicBezTo>
                <a:lnTo>
                  <a:pt x="258961" y="178594"/>
                </a:lnTo>
                <a:cubicBezTo>
                  <a:pt x="254050" y="178594"/>
                  <a:pt x="250031" y="182612"/>
                  <a:pt x="250031" y="187523"/>
                </a:cubicBezTo>
                <a:lnTo>
                  <a:pt x="250031" y="205383"/>
                </a:lnTo>
                <a:cubicBezTo>
                  <a:pt x="250031" y="210294"/>
                  <a:pt x="254050" y="214313"/>
                  <a:pt x="258961" y="214313"/>
                </a:cubicBezTo>
                <a:lnTo>
                  <a:pt x="276820" y="214313"/>
                </a:lnTo>
                <a:cubicBezTo>
                  <a:pt x="281732" y="214313"/>
                  <a:pt x="285750" y="210294"/>
                  <a:pt x="285750" y="205383"/>
                </a:cubicBezTo>
                <a:close/>
                <a:moveTo>
                  <a:pt x="276820" y="142875"/>
                </a:moveTo>
                <a:cubicBezTo>
                  <a:pt x="281732" y="142875"/>
                  <a:pt x="285750" y="138857"/>
                  <a:pt x="285750" y="133945"/>
                </a:cubicBezTo>
                <a:lnTo>
                  <a:pt x="285750" y="116086"/>
                </a:lnTo>
                <a:cubicBezTo>
                  <a:pt x="285750" y="111175"/>
                  <a:pt x="281732" y="107156"/>
                  <a:pt x="276820" y="107156"/>
                </a:cubicBezTo>
                <a:lnTo>
                  <a:pt x="258961" y="107156"/>
                </a:lnTo>
                <a:cubicBezTo>
                  <a:pt x="254050" y="107156"/>
                  <a:pt x="250031" y="111175"/>
                  <a:pt x="250031" y="116086"/>
                </a:cubicBezTo>
                <a:lnTo>
                  <a:pt x="250031" y="133945"/>
                </a:lnTo>
                <a:cubicBezTo>
                  <a:pt x="250031" y="138857"/>
                  <a:pt x="254050" y="142875"/>
                  <a:pt x="258961" y="142875"/>
                </a:cubicBezTo>
                <a:lnTo>
                  <a:pt x="276820" y="142875"/>
                </a:lnTo>
                <a:close/>
                <a:moveTo>
                  <a:pt x="147340" y="58043"/>
                </a:moveTo>
                <a:lnTo>
                  <a:pt x="147340" y="75902"/>
                </a:lnTo>
                <a:lnTo>
                  <a:pt x="129480" y="75902"/>
                </a:lnTo>
                <a:cubicBezTo>
                  <a:pt x="124569" y="75902"/>
                  <a:pt x="120551" y="79921"/>
                  <a:pt x="120551" y="84832"/>
                </a:cubicBezTo>
                <a:lnTo>
                  <a:pt x="120551" y="93762"/>
                </a:lnTo>
                <a:cubicBezTo>
                  <a:pt x="120551" y="98673"/>
                  <a:pt x="124569" y="102691"/>
                  <a:pt x="129480" y="102691"/>
                </a:cubicBezTo>
                <a:lnTo>
                  <a:pt x="147340" y="102691"/>
                </a:lnTo>
                <a:lnTo>
                  <a:pt x="147340" y="120551"/>
                </a:lnTo>
                <a:cubicBezTo>
                  <a:pt x="147340" y="125462"/>
                  <a:pt x="151358" y="129480"/>
                  <a:pt x="156270" y="129480"/>
                </a:cubicBezTo>
                <a:lnTo>
                  <a:pt x="165199" y="129480"/>
                </a:lnTo>
                <a:cubicBezTo>
                  <a:pt x="170111" y="129480"/>
                  <a:pt x="174129" y="125462"/>
                  <a:pt x="174129" y="120551"/>
                </a:cubicBezTo>
                <a:lnTo>
                  <a:pt x="174129" y="102691"/>
                </a:lnTo>
                <a:lnTo>
                  <a:pt x="191988" y="102691"/>
                </a:lnTo>
                <a:cubicBezTo>
                  <a:pt x="196900" y="102691"/>
                  <a:pt x="200918" y="98673"/>
                  <a:pt x="200918" y="93762"/>
                </a:cubicBezTo>
                <a:lnTo>
                  <a:pt x="200918" y="84832"/>
                </a:lnTo>
                <a:cubicBezTo>
                  <a:pt x="200918" y="79921"/>
                  <a:pt x="196900" y="75902"/>
                  <a:pt x="191988" y="75902"/>
                </a:cubicBezTo>
                <a:lnTo>
                  <a:pt x="174129" y="75902"/>
                </a:lnTo>
                <a:lnTo>
                  <a:pt x="174129" y="58043"/>
                </a:lnTo>
                <a:cubicBezTo>
                  <a:pt x="174129" y="53132"/>
                  <a:pt x="170111" y="49113"/>
                  <a:pt x="165199" y="49113"/>
                </a:cubicBezTo>
                <a:lnTo>
                  <a:pt x="156270" y="49113"/>
                </a:lnTo>
                <a:cubicBezTo>
                  <a:pt x="151358" y="49113"/>
                  <a:pt x="147340" y="53132"/>
                  <a:pt x="147340" y="5804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466267" y="1952625"/>
            <a:ext cx="628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Facility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654618" y="2628900"/>
            <a:ext cx="2247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หน่วยบริการ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664143" y="29718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โรงพยาบาล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รพ.สต.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697480" y="3429000"/>
            <a:ext cx="413147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F29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ใช้เมื่อ: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697480" y="361938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เปรียบเทียบหน่วยงาน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697480" y="38097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วิเคราะห์ capacity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2697480" y="4000142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ประเมินคุณภาพ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013960" y="1295400"/>
            <a:ext cx="2162175" cy="1066800"/>
          </a:xfrm>
          <a:custGeom>
            <a:avLst/>
            <a:gdLst/>
            <a:ahLst/>
            <a:cxnLst/>
            <a:rect l="l" t="t" r="r" b="b"/>
            <a:pathLst>
              <a:path w="2162175" h="1066800">
                <a:moveTo>
                  <a:pt x="0" y="0"/>
                </a:moveTo>
                <a:lnTo>
                  <a:pt x="2162175" y="0"/>
                </a:lnTo>
                <a:lnTo>
                  <a:pt x="2162175" y="1066800"/>
                </a:lnTo>
                <a:lnTo>
                  <a:pt x="0" y="10668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5991225" y="151447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0" y="105259"/>
                </a:moveTo>
                <a:cubicBezTo>
                  <a:pt x="0" y="47104"/>
                  <a:pt x="47997" y="0"/>
                  <a:pt x="107156" y="0"/>
                </a:cubicBezTo>
                <a:cubicBezTo>
                  <a:pt x="166315" y="0"/>
                  <a:pt x="214313" y="47104"/>
                  <a:pt x="214313" y="105259"/>
                </a:cubicBezTo>
                <a:cubicBezTo>
                  <a:pt x="214313" y="171841"/>
                  <a:pt x="147228" y="251650"/>
                  <a:pt x="119211" y="282067"/>
                </a:cubicBezTo>
                <a:cubicBezTo>
                  <a:pt x="112626" y="289210"/>
                  <a:pt x="101631" y="289210"/>
                  <a:pt x="95045" y="282067"/>
                </a:cubicBezTo>
                <a:cubicBezTo>
                  <a:pt x="67028" y="251650"/>
                  <a:pt x="-56" y="171841"/>
                  <a:pt x="-56" y="105259"/>
                </a:cubicBezTo>
                <a:close/>
                <a:moveTo>
                  <a:pt x="107156" y="142875"/>
                </a:moveTo>
                <a:cubicBezTo>
                  <a:pt x="126870" y="142875"/>
                  <a:pt x="142875" y="126870"/>
                  <a:pt x="142875" y="107156"/>
                </a:cubicBezTo>
                <a:cubicBezTo>
                  <a:pt x="142875" y="87443"/>
                  <a:pt x="126870" y="71438"/>
                  <a:pt x="107156" y="71438"/>
                </a:cubicBezTo>
                <a:cubicBezTo>
                  <a:pt x="87443" y="71438"/>
                  <a:pt x="71438" y="87443"/>
                  <a:pt x="71438" y="107156"/>
                </a:cubicBezTo>
                <a:cubicBezTo>
                  <a:pt x="71438" y="126870"/>
                  <a:pt x="87443" y="142875"/>
                  <a:pt x="107156" y="14287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5773221" y="1876425"/>
            <a:ext cx="64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District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971098" y="2476500"/>
            <a:ext cx="2247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อำเภอ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980623" y="28194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อำเภอ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เขต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013960" y="3276600"/>
            <a:ext cx="413147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F29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ใช้เมื่อ: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013960" y="346698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วิเคราะห์พื้นที่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013960" y="36573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เปรียบเทียบระดับท้องถิ่น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013960" y="3847742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กระจายทรัพยากร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30440" y="1295400"/>
            <a:ext cx="2162175" cy="914400"/>
          </a:xfrm>
          <a:custGeom>
            <a:avLst/>
            <a:gdLst/>
            <a:ahLst/>
            <a:cxnLst/>
            <a:rect l="l" t="t" r="r" b="b"/>
            <a:pathLst>
              <a:path w="2162175" h="914400">
                <a:moveTo>
                  <a:pt x="0" y="0"/>
                </a:moveTo>
                <a:lnTo>
                  <a:pt x="2162175" y="0"/>
                </a:lnTo>
                <a:lnTo>
                  <a:pt x="2162175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8283893" y="14859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42875" y="0"/>
                </a:moveTo>
                <a:cubicBezTo>
                  <a:pt x="127114" y="0"/>
                  <a:pt x="114300" y="12814"/>
                  <a:pt x="114300" y="28575"/>
                </a:cubicBezTo>
                <a:lnTo>
                  <a:pt x="114300" y="42863"/>
                </a:lnTo>
                <a:lnTo>
                  <a:pt x="92869" y="42863"/>
                </a:lnTo>
                <a:lnTo>
                  <a:pt x="92869" y="10716"/>
                </a:lnTo>
                <a:cubicBezTo>
                  <a:pt x="92869" y="4777"/>
                  <a:pt x="88091" y="0"/>
                  <a:pt x="82153" y="0"/>
                </a:cubicBezTo>
                <a:cubicBezTo>
                  <a:pt x="76215" y="0"/>
                  <a:pt x="71438" y="4777"/>
                  <a:pt x="71438" y="10716"/>
                </a:cubicBezTo>
                <a:lnTo>
                  <a:pt x="71438" y="42863"/>
                </a:lnTo>
                <a:lnTo>
                  <a:pt x="42863" y="42863"/>
                </a:lnTo>
                <a:lnTo>
                  <a:pt x="42863" y="10716"/>
                </a:lnTo>
                <a:cubicBezTo>
                  <a:pt x="42863" y="4777"/>
                  <a:pt x="38085" y="0"/>
                  <a:pt x="32147" y="0"/>
                </a:cubicBezTo>
                <a:cubicBezTo>
                  <a:pt x="26209" y="0"/>
                  <a:pt x="21431" y="4777"/>
                  <a:pt x="21431" y="10716"/>
                </a:cubicBezTo>
                <a:lnTo>
                  <a:pt x="21431" y="43755"/>
                </a:lnTo>
                <a:cubicBezTo>
                  <a:pt x="9108" y="46926"/>
                  <a:pt x="0" y="58132"/>
                  <a:pt x="0" y="71438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228600" y="228600"/>
                </a:lnTo>
                <a:cubicBezTo>
                  <a:pt x="244361" y="228600"/>
                  <a:pt x="257175" y="215786"/>
                  <a:pt x="257175" y="200025"/>
                </a:cubicBezTo>
                <a:lnTo>
                  <a:pt x="257175" y="114300"/>
                </a:lnTo>
                <a:cubicBezTo>
                  <a:pt x="257175" y="98539"/>
                  <a:pt x="244361" y="85725"/>
                  <a:pt x="228600" y="85725"/>
                </a:cubicBezTo>
                <a:lnTo>
                  <a:pt x="200025" y="85725"/>
                </a:lnTo>
                <a:lnTo>
                  <a:pt x="200025" y="28575"/>
                </a:lnTo>
                <a:cubicBezTo>
                  <a:pt x="200025" y="12814"/>
                  <a:pt x="187211" y="0"/>
                  <a:pt x="171450" y="0"/>
                </a:cubicBezTo>
                <a:lnTo>
                  <a:pt x="142875" y="0"/>
                </a:lnTo>
                <a:close/>
                <a:moveTo>
                  <a:pt x="171450" y="50006"/>
                </a:moveTo>
                <a:lnTo>
                  <a:pt x="171450" y="64294"/>
                </a:lnTo>
                <a:cubicBezTo>
                  <a:pt x="171450" y="68223"/>
                  <a:pt x="168235" y="71438"/>
                  <a:pt x="164306" y="71438"/>
                </a:cubicBezTo>
                <a:lnTo>
                  <a:pt x="150019" y="71438"/>
                </a:lnTo>
                <a:cubicBezTo>
                  <a:pt x="146090" y="71438"/>
                  <a:pt x="142875" y="68223"/>
                  <a:pt x="142875" y="64294"/>
                </a:cubicBezTo>
                <a:lnTo>
                  <a:pt x="142875" y="50006"/>
                </a:lnTo>
                <a:cubicBezTo>
                  <a:pt x="142875" y="46077"/>
                  <a:pt x="146090" y="42863"/>
                  <a:pt x="150019" y="42863"/>
                </a:cubicBezTo>
                <a:lnTo>
                  <a:pt x="164306" y="42863"/>
                </a:lnTo>
                <a:cubicBezTo>
                  <a:pt x="168235" y="42863"/>
                  <a:pt x="171450" y="46077"/>
                  <a:pt x="171450" y="50006"/>
                </a:cubicBezTo>
                <a:close/>
                <a:moveTo>
                  <a:pt x="164306" y="85725"/>
                </a:moveTo>
                <a:cubicBezTo>
                  <a:pt x="168235" y="85725"/>
                  <a:pt x="171450" y="88940"/>
                  <a:pt x="171450" y="92869"/>
                </a:cubicBezTo>
                <a:lnTo>
                  <a:pt x="171450" y="107156"/>
                </a:lnTo>
                <a:cubicBezTo>
                  <a:pt x="171450" y="111085"/>
                  <a:pt x="168235" y="114300"/>
                  <a:pt x="164306" y="114300"/>
                </a:cubicBezTo>
                <a:lnTo>
                  <a:pt x="150019" y="114300"/>
                </a:lnTo>
                <a:cubicBezTo>
                  <a:pt x="146090" y="114300"/>
                  <a:pt x="142875" y="111085"/>
                  <a:pt x="142875" y="107156"/>
                </a:cubicBezTo>
                <a:lnTo>
                  <a:pt x="142875" y="92869"/>
                </a:lnTo>
                <a:cubicBezTo>
                  <a:pt x="142875" y="88940"/>
                  <a:pt x="146090" y="85725"/>
                  <a:pt x="150019" y="85725"/>
                </a:cubicBezTo>
                <a:lnTo>
                  <a:pt x="164306" y="85725"/>
                </a:lnTo>
                <a:close/>
                <a:moveTo>
                  <a:pt x="171450" y="135731"/>
                </a:moveTo>
                <a:lnTo>
                  <a:pt x="171450" y="150019"/>
                </a:lnTo>
                <a:cubicBezTo>
                  <a:pt x="171450" y="153948"/>
                  <a:pt x="168235" y="157163"/>
                  <a:pt x="164306" y="157163"/>
                </a:cubicBezTo>
                <a:lnTo>
                  <a:pt x="150019" y="157163"/>
                </a:lnTo>
                <a:cubicBezTo>
                  <a:pt x="146090" y="157163"/>
                  <a:pt x="142875" y="153948"/>
                  <a:pt x="142875" y="150019"/>
                </a:cubicBezTo>
                <a:lnTo>
                  <a:pt x="142875" y="135731"/>
                </a:lnTo>
                <a:cubicBezTo>
                  <a:pt x="142875" y="131802"/>
                  <a:pt x="146090" y="128588"/>
                  <a:pt x="150019" y="128588"/>
                </a:cubicBezTo>
                <a:lnTo>
                  <a:pt x="164306" y="128588"/>
                </a:lnTo>
                <a:cubicBezTo>
                  <a:pt x="168235" y="128588"/>
                  <a:pt x="171450" y="131802"/>
                  <a:pt x="171450" y="135731"/>
                </a:cubicBezTo>
                <a:close/>
                <a:moveTo>
                  <a:pt x="221456" y="128588"/>
                </a:moveTo>
                <a:cubicBezTo>
                  <a:pt x="225385" y="128588"/>
                  <a:pt x="228600" y="131802"/>
                  <a:pt x="228600" y="135731"/>
                </a:cubicBezTo>
                <a:lnTo>
                  <a:pt x="228600" y="150019"/>
                </a:lnTo>
                <a:cubicBezTo>
                  <a:pt x="228600" y="153948"/>
                  <a:pt x="225385" y="157163"/>
                  <a:pt x="221456" y="157163"/>
                </a:cubicBezTo>
                <a:lnTo>
                  <a:pt x="207169" y="157163"/>
                </a:lnTo>
                <a:cubicBezTo>
                  <a:pt x="203240" y="157163"/>
                  <a:pt x="200025" y="153948"/>
                  <a:pt x="200025" y="150019"/>
                </a:cubicBezTo>
                <a:lnTo>
                  <a:pt x="200025" y="135731"/>
                </a:lnTo>
                <a:cubicBezTo>
                  <a:pt x="200025" y="131802"/>
                  <a:pt x="203240" y="128588"/>
                  <a:pt x="207169" y="128588"/>
                </a:cubicBezTo>
                <a:lnTo>
                  <a:pt x="221456" y="128588"/>
                </a:lnTo>
                <a:close/>
                <a:moveTo>
                  <a:pt x="114300" y="135731"/>
                </a:moveTo>
                <a:lnTo>
                  <a:pt x="114300" y="150019"/>
                </a:lnTo>
                <a:cubicBezTo>
                  <a:pt x="114300" y="153948"/>
                  <a:pt x="111085" y="157163"/>
                  <a:pt x="107156" y="157163"/>
                </a:cubicBezTo>
                <a:lnTo>
                  <a:pt x="92869" y="157163"/>
                </a:lnTo>
                <a:cubicBezTo>
                  <a:pt x="88940" y="157163"/>
                  <a:pt x="85725" y="153948"/>
                  <a:pt x="85725" y="150019"/>
                </a:cubicBezTo>
                <a:lnTo>
                  <a:pt x="85725" y="135731"/>
                </a:lnTo>
                <a:cubicBezTo>
                  <a:pt x="85725" y="131802"/>
                  <a:pt x="88940" y="128588"/>
                  <a:pt x="92869" y="128588"/>
                </a:cubicBezTo>
                <a:lnTo>
                  <a:pt x="107156" y="128588"/>
                </a:lnTo>
                <a:cubicBezTo>
                  <a:pt x="111085" y="128588"/>
                  <a:pt x="114300" y="131802"/>
                  <a:pt x="114300" y="135731"/>
                </a:cubicBezTo>
                <a:close/>
                <a:moveTo>
                  <a:pt x="107156" y="85725"/>
                </a:moveTo>
                <a:cubicBezTo>
                  <a:pt x="111085" y="85725"/>
                  <a:pt x="114300" y="88940"/>
                  <a:pt x="114300" y="92869"/>
                </a:cubicBezTo>
                <a:lnTo>
                  <a:pt x="114300" y="107156"/>
                </a:lnTo>
                <a:cubicBezTo>
                  <a:pt x="114300" y="111085"/>
                  <a:pt x="111085" y="114300"/>
                  <a:pt x="107156" y="114300"/>
                </a:cubicBezTo>
                <a:lnTo>
                  <a:pt x="92869" y="114300"/>
                </a:lnTo>
                <a:cubicBezTo>
                  <a:pt x="88940" y="114300"/>
                  <a:pt x="85725" y="111085"/>
                  <a:pt x="85725" y="107156"/>
                </a:cubicBezTo>
                <a:lnTo>
                  <a:pt x="85725" y="92869"/>
                </a:lnTo>
                <a:cubicBezTo>
                  <a:pt x="85725" y="88940"/>
                  <a:pt x="88940" y="85725"/>
                  <a:pt x="92869" y="85725"/>
                </a:cubicBezTo>
                <a:lnTo>
                  <a:pt x="107156" y="85725"/>
                </a:lnTo>
                <a:close/>
                <a:moveTo>
                  <a:pt x="57150" y="135731"/>
                </a:moveTo>
                <a:lnTo>
                  <a:pt x="57150" y="150019"/>
                </a:lnTo>
                <a:cubicBezTo>
                  <a:pt x="57150" y="153948"/>
                  <a:pt x="53935" y="157163"/>
                  <a:pt x="50006" y="157163"/>
                </a:cubicBezTo>
                <a:lnTo>
                  <a:pt x="35719" y="157163"/>
                </a:lnTo>
                <a:cubicBezTo>
                  <a:pt x="31790" y="157163"/>
                  <a:pt x="28575" y="153948"/>
                  <a:pt x="28575" y="150019"/>
                </a:cubicBezTo>
                <a:lnTo>
                  <a:pt x="28575" y="135731"/>
                </a:lnTo>
                <a:cubicBezTo>
                  <a:pt x="28575" y="131802"/>
                  <a:pt x="31790" y="128588"/>
                  <a:pt x="35719" y="128588"/>
                </a:cubicBezTo>
                <a:lnTo>
                  <a:pt x="50006" y="128588"/>
                </a:lnTo>
                <a:cubicBezTo>
                  <a:pt x="53935" y="128588"/>
                  <a:pt x="57150" y="131802"/>
                  <a:pt x="57150" y="135731"/>
                </a:cubicBezTo>
                <a:close/>
                <a:moveTo>
                  <a:pt x="50006" y="85725"/>
                </a:moveTo>
                <a:cubicBezTo>
                  <a:pt x="53935" y="85725"/>
                  <a:pt x="57150" y="88940"/>
                  <a:pt x="57150" y="92869"/>
                </a:cubicBezTo>
                <a:lnTo>
                  <a:pt x="57150" y="107156"/>
                </a:lnTo>
                <a:cubicBezTo>
                  <a:pt x="57150" y="111085"/>
                  <a:pt x="53935" y="114300"/>
                  <a:pt x="50006" y="114300"/>
                </a:cubicBezTo>
                <a:lnTo>
                  <a:pt x="35719" y="114300"/>
                </a:lnTo>
                <a:cubicBezTo>
                  <a:pt x="31790" y="114300"/>
                  <a:pt x="28575" y="111085"/>
                  <a:pt x="28575" y="107156"/>
                </a:cubicBezTo>
                <a:lnTo>
                  <a:pt x="28575" y="92869"/>
                </a:lnTo>
                <a:cubicBezTo>
                  <a:pt x="28575" y="88940"/>
                  <a:pt x="31790" y="85725"/>
                  <a:pt x="35719" y="85725"/>
                </a:cubicBezTo>
                <a:lnTo>
                  <a:pt x="50006" y="8572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8084582" y="1790700"/>
            <a:ext cx="657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Province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287578" y="2324100"/>
            <a:ext cx="2247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จังหวัด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297103" y="26670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77 จังหวัด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กรุงเทพฯ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330440" y="3124200"/>
            <a:ext cx="413147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F29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ใช้เมื่อ: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330440" y="331458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เปรียบเทียบจังหวัด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330440" y="35049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นโยบายระดับจังหวัด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330440" y="3695342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รายงานผู้ว่าฯ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9646920" y="1295400"/>
            <a:ext cx="2162175" cy="762000"/>
          </a:xfrm>
          <a:custGeom>
            <a:avLst/>
            <a:gdLst/>
            <a:ahLst/>
            <a:cxnLst/>
            <a:rect l="l" t="t" r="r" b="b"/>
            <a:pathLst>
              <a:path w="2162175" h="762000">
                <a:moveTo>
                  <a:pt x="0" y="0"/>
                </a:moveTo>
                <a:lnTo>
                  <a:pt x="2162175" y="0"/>
                </a:lnTo>
                <a:lnTo>
                  <a:pt x="2162175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10628948" y="14287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28575" y="6385"/>
                  <a:pt x="22190" y="0"/>
                  <a:pt x="14288" y="0"/>
                </a:cubicBezTo>
                <a:cubicBezTo>
                  <a:pt x="6385" y="0"/>
                  <a:pt x="0" y="6385"/>
                  <a:pt x="0" y="14288"/>
                </a:cubicBezTo>
                <a:lnTo>
                  <a:pt x="0" y="214313"/>
                </a:lnTo>
                <a:cubicBezTo>
                  <a:pt x="0" y="222215"/>
                  <a:pt x="6385" y="228600"/>
                  <a:pt x="14288" y="228600"/>
                </a:cubicBezTo>
                <a:cubicBezTo>
                  <a:pt x="22190" y="228600"/>
                  <a:pt x="28575" y="222215"/>
                  <a:pt x="28575" y="214313"/>
                </a:cubicBezTo>
                <a:lnTo>
                  <a:pt x="28575" y="160020"/>
                </a:lnTo>
                <a:lnTo>
                  <a:pt x="56570" y="151626"/>
                </a:lnTo>
                <a:cubicBezTo>
                  <a:pt x="75277" y="146000"/>
                  <a:pt x="95458" y="147742"/>
                  <a:pt x="112916" y="156493"/>
                </a:cubicBezTo>
                <a:cubicBezTo>
                  <a:pt x="131981" y="166048"/>
                  <a:pt x="154216" y="167208"/>
                  <a:pt x="174174" y="159707"/>
                </a:cubicBezTo>
                <a:lnTo>
                  <a:pt x="190738" y="153501"/>
                </a:lnTo>
                <a:cubicBezTo>
                  <a:pt x="196319" y="151403"/>
                  <a:pt x="200025" y="146090"/>
                  <a:pt x="200025" y="140107"/>
                </a:cubicBezTo>
                <a:lnTo>
                  <a:pt x="200025" y="29513"/>
                </a:lnTo>
                <a:cubicBezTo>
                  <a:pt x="200025" y="19243"/>
                  <a:pt x="189220" y="12546"/>
                  <a:pt x="180023" y="17145"/>
                </a:cubicBezTo>
                <a:lnTo>
                  <a:pt x="174754" y="19779"/>
                </a:lnTo>
                <a:cubicBezTo>
                  <a:pt x="154707" y="29825"/>
                  <a:pt x="131088" y="29825"/>
                  <a:pt x="110996" y="19779"/>
                </a:cubicBezTo>
                <a:cubicBezTo>
                  <a:pt x="94744" y="11653"/>
                  <a:pt x="76036" y="10046"/>
                  <a:pt x="58668" y="15270"/>
                </a:cubicBezTo>
                <a:lnTo>
                  <a:pt x="28575" y="24289"/>
                </a:lnTo>
                <a:lnTo>
                  <a:pt x="28575" y="14288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10404038" y="1695450"/>
            <a:ext cx="64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National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604057" y="2171700"/>
            <a:ext cx="2247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ประเทศ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613582" y="25146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ทั้งประเทศ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ภูมิภาค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646920" y="2971800"/>
            <a:ext cx="413147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F29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ใช้เมื่อ: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646920" y="3162184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นโยบายระดับชาติ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646920" y="3352563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เปรียบเทียบนานาชาติ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646920" y="3542942"/>
            <a:ext cx="2219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SDGs indicators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400050" y="4685826"/>
            <a:ext cx="11410950" cy="1371600"/>
          </a:xfrm>
          <a:custGeom>
            <a:avLst/>
            <a:gdLst/>
            <a:ahLst/>
            <a:cxnLst/>
            <a:rect l="l" t="t" r="r" b="b"/>
            <a:pathLst>
              <a:path w="11410950" h="1371600">
                <a:moveTo>
                  <a:pt x="0" y="0"/>
                </a:moveTo>
                <a:lnTo>
                  <a:pt x="11410950" y="0"/>
                </a:lnTo>
                <a:lnTo>
                  <a:pt x="1141095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400050" y="4685826"/>
            <a:ext cx="38100" cy="1371600"/>
          </a:xfrm>
          <a:custGeom>
            <a:avLst/>
            <a:gdLst/>
            <a:ahLst/>
            <a:cxnLst/>
            <a:rect l="l" t="t" r="r" b="b"/>
            <a:pathLst>
              <a:path w="38100" h="1371600">
                <a:moveTo>
                  <a:pt x="0" y="0"/>
                </a:moveTo>
                <a:lnTo>
                  <a:pt x="38100" y="0"/>
                </a:lnTo>
                <a:lnTo>
                  <a:pt x="38100" y="1371600"/>
                </a:lnTo>
                <a:lnTo>
                  <a:pt x="0" y="1371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692944" y="4876326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923925" y="4838226"/>
            <a:ext cx="10972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หลักการเลือกระดับการวิเคราะห์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47700" y="5249703"/>
            <a:ext cx="1559004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สอดคล้องกับคำถาม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47700" y="5524026"/>
            <a:ext cx="36385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ถ้าคำถามเกี่ยวกับผลกระทบรายบุคคล ต้องใช้ข้อมูลระดับบุคคล ไม่ใช่ข้อมูลรวม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444960" y="5249703"/>
            <a:ext cx="989409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ข้อมูลมีจริง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444960" y="5524026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บางครั้งข้อมูลระดับละเอียดไม่มี ต้องปรับคำถามหรือหา proxy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242221" y="5249703"/>
            <a:ext cx="1327309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 ความเป็นส่วนตัว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242221" y="5524026"/>
            <a:ext cx="3638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ข้อมูลระดับบุคคลต้องมีการปกป้อง privacy ตามกฎหมาย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0"/>
                </a:moveTo>
                <a:lnTo>
                  <a:pt x="609600" y="0"/>
                </a:lnTo>
                <a:lnTo>
                  <a:pt x="6096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23850" y="3810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1.2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43000" y="381000"/>
            <a:ext cx="5800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Search Strategy: เริ่มจาก Data Catalog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43000" y="800100"/>
            <a:ext cx="5715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Where to Start Looking for Data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8620" y="1303020"/>
            <a:ext cx="5549265" cy="3063240"/>
          </a:xfrm>
          <a:custGeom>
            <a:avLst/>
            <a:gdLst/>
            <a:ahLst/>
            <a:cxnLst/>
            <a:rect l="l" t="t" r="r" b="b"/>
            <a:pathLst>
              <a:path w="5549265" h="3063240">
                <a:moveTo>
                  <a:pt x="0" y="0"/>
                </a:moveTo>
                <a:lnTo>
                  <a:pt x="5549265" y="0"/>
                </a:lnTo>
                <a:lnTo>
                  <a:pt x="5549265" y="3063240"/>
                </a:lnTo>
                <a:lnTo>
                  <a:pt x="0" y="30632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24840" y="153924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807006" y="1701166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50031" y="114858"/>
                </a:moveTo>
                <a:cubicBezTo>
                  <a:pt x="241771" y="120328"/>
                  <a:pt x="232283" y="124737"/>
                  <a:pt x="222405" y="128253"/>
                </a:cubicBezTo>
                <a:cubicBezTo>
                  <a:pt x="196174" y="137629"/>
                  <a:pt x="161739" y="142875"/>
                  <a:pt x="125016" y="142875"/>
                </a:cubicBezTo>
                <a:cubicBezTo>
                  <a:pt x="88292" y="142875"/>
                  <a:pt x="53801" y="137573"/>
                  <a:pt x="27626" y="128253"/>
                </a:cubicBezTo>
                <a:cubicBezTo>
                  <a:pt x="17804" y="124737"/>
                  <a:pt x="8260" y="120328"/>
                  <a:pt x="0" y="114858"/>
                </a:cubicBezTo>
                <a:lnTo>
                  <a:pt x="0" y="160734"/>
                </a:lnTo>
                <a:cubicBezTo>
                  <a:pt x="0" y="185403"/>
                  <a:pt x="55978" y="205383"/>
                  <a:pt x="125016" y="205383"/>
                </a:cubicBezTo>
                <a:cubicBezTo>
                  <a:pt x="194053" y="205383"/>
                  <a:pt x="250031" y="185403"/>
                  <a:pt x="250031" y="160734"/>
                </a:cubicBezTo>
                <a:lnTo>
                  <a:pt x="250031" y="114858"/>
                </a:lnTo>
                <a:close/>
                <a:moveTo>
                  <a:pt x="250031" y="71438"/>
                </a:moveTo>
                <a:lnTo>
                  <a:pt x="250031" y="44648"/>
                </a:lnTo>
                <a:cubicBezTo>
                  <a:pt x="250031" y="19980"/>
                  <a:pt x="194053" y="0"/>
                  <a:pt x="125016" y="0"/>
                </a:cubicBezTo>
                <a:cubicBezTo>
                  <a:pt x="55978" y="0"/>
                  <a:pt x="0" y="19980"/>
                  <a:pt x="0" y="44648"/>
                </a:cubicBezTo>
                <a:lnTo>
                  <a:pt x="0" y="71438"/>
                </a:lnTo>
                <a:cubicBezTo>
                  <a:pt x="0" y="96106"/>
                  <a:pt x="55978" y="116086"/>
                  <a:pt x="125016" y="116086"/>
                </a:cubicBezTo>
                <a:cubicBezTo>
                  <a:pt x="194053" y="116086"/>
                  <a:pt x="250031" y="96106"/>
                  <a:pt x="250031" y="71438"/>
                </a:cubicBezTo>
                <a:close/>
                <a:moveTo>
                  <a:pt x="222405" y="217550"/>
                </a:moveTo>
                <a:cubicBezTo>
                  <a:pt x="196230" y="226870"/>
                  <a:pt x="161795" y="232172"/>
                  <a:pt x="125016" y="232172"/>
                </a:cubicBezTo>
                <a:cubicBezTo>
                  <a:pt x="88236" y="232172"/>
                  <a:pt x="53801" y="226870"/>
                  <a:pt x="27626" y="217550"/>
                </a:cubicBezTo>
                <a:cubicBezTo>
                  <a:pt x="17804" y="214033"/>
                  <a:pt x="8260" y="209624"/>
                  <a:pt x="0" y="204155"/>
                </a:cubicBezTo>
                <a:lnTo>
                  <a:pt x="0" y="241102"/>
                </a:lnTo>
                <a:cubicBezTo>
                  <a:pt x="0" y="265770"/>
                  <a:pt x="55978" y="285750"/>
                  <a:pt x="125016" y="285750"/>
                </a:cubicBezTo>
                <a:cubicBezTo>
                  <a:pt x="194053" y="285750"/>
                  <a:pt x="250031" y="265770"/>
                  <a:pt x="250031" y="241102"/>
                </a:cubicBezTo>
                <a:lnTo>
                  <a:pt x="250031" y="204155"/>
                </a:lnTo>
                <a:cubicBezTo>
                  <a:pt x="241771" y="209624"/>
                  <a:pt x="232283" y="214033"/>
                  <a:pt x="222405" y="21755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386840" y="1596391"/>
            <a:ext cx="1857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Data.go.th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86840" y="1901070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Government Data Portal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53415" y="23393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91540" y="2301241"/>
            <a:ext cx="2295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บทบาท: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ศูนย์กลางข้อมูลเปิดภาครัฐ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53415" y="26822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91540" y="2644141"/>
            <a:ext cx="1638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จัดการโดย: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DGA (สพร.)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53415" y="30251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91540" y="2987041"/>
            <a:ext cx="1647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11,000+ datasets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53415" y="33680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91540" y="3329941"/>
            <a:ext cx="2228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การใช้งาน: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ค้นหา ดาวน์โหลด API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43890" y="3710941"/>
            <a:ext cx="5057775" cy="419100"/>
          </a:xfrm>
          <a:custGeom>
            <a:avLst/>
            <a:gdLst/>
            <a:ahLst/>
            <a:cxnLst/>
            <a:rect l="l" t="t" r="r" b="b"/>
            <a:pathLst>
              <a:path w="5057775" h="419100">
                <a:moveTo>
                  <a:pt x="0" y="0"/>
                </a:moveTo>
                <a:lnTo>
                  <a:pt x="5057775" y="0"/>
                </a:lnTo>
                <a:lnTo>
                  <a:pt x="5057775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43890" y="3710941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77240" y="3825241"/>
            <a:ext cx="4876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เหมาะสำหรับ: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ข้อมูลที่เปิดเผยสาธารณะ มี metadata เบื้องต้น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56020" y="1303020"/>
            <a:ext cx="5549265" cy="3063240"/>
          </a:xfrm>
          <a:custGeom>
            <a:avLst/>
            <a:gdLst/>
            <a:ahLst/>
            <a:cxnLst/>
            <a:rect l="l" t="t" r="r" b="b"/>
            <a:pathLst>
              <a:path w="5549265" h="3063240">
                <a:moveTo>
                  <a:pt x="0" y="0"/>
                </a:moveTo>
                <a:lnTo>
                  <a:pt x="5549265" y="0"/>
                </a:lnTo>
                <a:lnTo>
                  <a:pt x="5549265" y="3063240"/>
                </a:lnTo>
                <a:lnTo>
                  <a:pt x="0" y="306324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B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492240" y="153924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638687" y="1701166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31254" y="125909"/>
                </a:moveTo>
                <a:lnTo>
                  <a:pt x="18083" y="165311"/>
                </a:lnTo>
                <a:lnTo>
                  <a:pt x="18083" y="53578"/>
                </a:lnTo>
                <a:cubicBezTo>
                  <a:pt x="18083" y="33877"/>
                  <a:pt x="34100" y="17859"/>
                  <a:pt x="53801" y="17859"/>
                </a:cubicBezTo>
                <a:lnTo>
                  <a:pt x="131211" y="17859"/>
                </a:lnTo>
                <a:cubicBezTo>
                  <a:pt x="138912" y="17859"/>
                  <a:pt x="146447" y="20371"/>
                  <a:pt x="152642" y="25003"/>
                </a:cubicBezTo>
                <a:lnTo>
                  <a:pt x="174073" y="41077"/>
                </a:lnTo>
                <a:cubicBezTo>
                  <a:pt x="177143" y="43421"/>
                  <a:pt x="180938" y="44648"/>
                  <a:pt x="184789" y="44648"/>
                </a:cubicBezTo>
                <a:lnTo>
                  <a:pt x="250254" y="44648"/>
                </a:lnTo>
                <a:cubicBezTo>
                  <a:pt x="269956" y="44648"/>
                  <a:pt x="285973" y="60666"/>
                  <a:pt x="285973" y="80367"/>
                </a:cubicBezTo>
                <a:lnTo>
                  <a:pt x="285973" y="89297"/>
                </a:lnTo>
                <a:lnTo>
                  <a:pt x="82042" y="89297"/>
                </a:lnTo>
                <a:cubicBezTo>
                  <a:pt x="58992" y="89297"/>
                  <a:pt x="38509" y="104031"/>
                  <a:pt x="31198" y="125909"/>
                </a:cubicBezTo>
                <a:close/>
                <a:moveTo>
                  <a:pt x="266663" y="250031"/>
                </a:moveTo>
                <a:lnTo>
                  <a:pt x="55252" y="250031"/>
                </a:lnTo>
                <a:cubicBezTo>
                  <a:pt x="36947" y="250031"/>
                  <a:pt x="24054" y="232116"/>
                  <a:pt x="29859" y="214759"/>
                </a:cubicBezTo>
                <a:lnTo>
                  <a:pt x="56648" y="134392"/>
                </a:lnTo>
                <a:cubicBezTo>
                  <a:pt x="60275" y="123453"/>
                  <a:pt x="70545" y="116086"/>
                  <a:pt x="82042" y="116086"/>
                </a:cubicBezTo>
                <a:lnTo>
                  <a:pt x="293452" y="116086"/>
                </a:lnTo>
                <a:cubicBezTo>
                  <a:pt x="311758" y="116086"/>
                  <a:pt x="324650" y="134001"/>
                  <a:pt x="318846" y="151358"/>
                </a:cubicBezTo>
                <a:lnTo>
                  <a:pt x="292057" y="231725"/>
                </a:lnTo>
                <a:cubicBezTo>
                  <a:pt x="288429" y="242664"/>
                  <a:pt x="278160" y="250031"/>
                  <a:pt x="266663" y="2500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254240" y="1596391"/>
            <a:ext cx="160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F2937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GD Catalog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254240" y="1901070"/>
            <a:ext cx="155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Government Data Catalog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520815" y="23393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758940" y="2301241"/>
            <a:ext cx="1762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บทบาท: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บัญชีข้อมูลภาครัฐ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520815" y="26822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758940" y="2644141"/>
            <a:ext cx="1647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จัดการโดย: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NSO (สสช.)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520815" y="30251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758940" y="2987041"/>
            <a:ext cx="2600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8,390+ datasets (276 หน่วยงาน)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520815" y="336804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758940" y="3329941"/>
            <a:ext cx="2333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การใช้งาน:</a:t>
            </a:r>
            <a:r>
              <a:rPr lang="en-US" sz="120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ค้นหา metadata เชิงลึก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511290" y="3710941"/>
            <a:ext cx="5057775" cy="419100"/>
          </a:xfrm>
          <a:custGeom>
            <a:avLst/>
            <a:gdLst/>
            <a:ahLst/>
            <a:cxnLst/>
            <a:rect l="l" t="t" r="r" b="b"/>
            <a:pathLst>
              <a:path w="5057775" h="419100">
                <a:moveTo>
                  <a:pt x="0" y="0"/>
                </a:moveTo>
                <a:lnTo>
                  <a:pt x="5057775" y="0"/>
                </a:lnTo>
                <a:lnTo>
                  <a:pt x="5057775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511290" y="3710941"/>
            <a:ext cx="38100" cy="419100"/>
          </a:xfrm>
          <a:custGeom>
            <a:avLst/>
            <a:gdLst/>
            <a:ahLst/>
            <a:cxnLst/>
            <a:rect l="l" t="t" r="r" b="b"/>
            <a:pathLst>
              <a:path w="38100" h="419100">
                <a:moveTo>
                  <a:pt x="0" y="0"/>
                </a:moveTo>
                <a:lnTo>
                  <a:pt x="38100" y="0"/>
                </a:lnTo>
                <a:lnTo>
                  <a:pt x="38100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644640" y="3825241"/>
            <a:ext cx="4876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B00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เหมาะสำหรับ:</a:t>
            </a: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ระบุเจ้าของข้อมูล ข้อมูลที่ไม่เปิด ติดต่อขอใช้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00050" y="4602482"/>
            <a:ext cx="11410950" cy="1600200"/>
          </a:xfrm>
          <a:custGeom>
            <a:avLst/>
            <a:gdLst/>
            <a:ahLst/>
            <a:cxnLst/>
            <a:rect l="l" t="t" r="r" b="b"/>
            <a:pathLst>
              <a:path w="11410950" h="1600200">
                <a:moveTo>
                  <a:pt x="0" y="0"/>
                </a:moveTo>
                <a:lnTo>
                  <a:pt x="11410950" y="0"/>
                </a:lnTo>
                <a:lnTo>
                  <a:pt x="11410950" y="1600200"/>
                </a:lnTo>
                <a:lnTo>
                  <a:pt x="0" y="1600200"/>
                </a:lnTo>
                <a:lnTo>
                  <a:pt x="0" y="0"/>
                </a:lnTo>
                <a:close/>
              </a:path>
            </a:pathLst>
          </a:custGeom>
          <a:solidFill>
            <a:srgbClr val="F9FAF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400050" y="4602482"/>
            <a:ext cx="38100" cy="1600200"/>
          </a:xfrm>
          <a:custGeom>
            <a:avLst/>
            <a:gdLst/>
            <a:ahLst/>
            <a:cxnLst/>
            <a:rect l="l" t="t" r="r" b="b"/>
            <a:pathLst>
              <a:path w="38100" h="1600200">
                <a:moveTo>
                  <a:pt x="0" y="0"/>
                </a:moveTo>
                <a:lnTo>
                  <a:pt x="38100" y="0"/>
                </a:lnTo>
                <a:lnTo>
                  <a:pt x="38100" y="1600200"/>
                </a:lnTo>
                <a:lnTo>
                  <a:pt x="0" y="1600200"/>
                </a:lnTo>
                <a:lnTo>
                  <a:pt x="0" y="0"/>
                </a:ln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671513" y="4792982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71450" y="32147"/>
                </a:moveTo>
                <a:cubicBezTo>
                  <a:pt x="171450" y="48957"/>
                  <a:pt x="151660" y="74038"/>
                  <a:pt x="143121" y="84051"/>
                </a:cubicBezTo>
                <a:cubicBezTo>
                  <a:pt x="141848" y="85524"/>
                  <a:pt x="139973" y="86093"/>
                  <a:pt x="138265" y="85725"/>
                </a:cubicBezTo>
                <a:lnTo>
                  <a:pt x="107156" y="85725"/>
                </a:lnTo>
                <a:cubicBezTo>
                  <a:pt x="101229" y="85725"/>
                  <a:pt x="96441" y="90514"/>
                  <a:pt x="96441" y="96441"/>
                </a:cubicBezTo>
                <a:cubicBezTo>
                  <a:pt x="96441" y="102368"/>
                  <a:pt x="101229" y="107156"/>
                  <a:pt x="107156" y="107156"/>
                </a:cubicBezTo>
                <a:lnTo>
                  <a:pt x="139303" y="107156"/>
                </a:lnTo>
                <a:cubicBezTo>
                  <a:pt x="157051" y="107156"/>
                  <a:pt x="171450" y="121555"/>
                  <a:pt x="171450" y="139303"/>
                </a:cubicBezTo>
                <a:cubicBezTo>
                  <a:pt x="171450" y="157051"/>
                  <a:pt x="157051" y="171450"/>
                  <a:pt x="139303" y="171450"/>
                </a:cubicBezTo>
                <a:lnTo>
                  <a:pt x="46747" y="171450"/>
                </a:lnTo>
                <a:cubicBezTo>
                  <a:pt x="49660" y="168135"/>
                  <a:pt x="53210" y="163882"/>
                  <a:pt x="56793" y="159127"/>
                </a:cubicBezTo>
                <a:cubicBezTo>
                  <a:pt x="58902" y="156314"/>
                  <a:pt x="61079" y="153233"/>
                  <a:pt x="63155" y="150019"/>
                </a:cubicBezTo>
                <a:lnTo>
                  <a:pt x="139303" y="150019"/>
                </a:lnTo>
                <a:cubicBezTo>
                  <a:pt x="145230" y="150019"/>
                  <a:pt x="150019" y="145230"/>
                  <a:pt x="150019" y="139303"/>
                </a:cubicBezTo>
                <a:cubicBezTo>
                  <a:pt x="150019" y="133376"/>
                  <a:pt x="145230" y="128588"/>
                  <a:pt x="139303" y="128588"/>
                </a:cubicBezTo>
                <a:lnTo>
                  <a:pt x="107156" y="128588"/>
                </a:lnTo>
                <a:cubicBezTo>
                  <a:pt x="89408" y="128588"/>
                  <a:pt x="75009" y="114188"/>
                  <a:pt x="75009" y="96441"/>
                </a:cubicBezTo>
                <a:cubicBezTo>
                  <a:pt x="75009" y="78693"/>
                  <a:pt x="89408" y="64294"/>
                  <a:pt x="107156" y="64294"/>
                </a:cubicBezTo>
                <a:lnTo>
                  <a:pt x="120484" y="64294"/>
                </a:lnTo>
                <a:cubicBezTo>
                  <a:pt x="113452" y="53746"/>
                  <a:pt x="107156" y="41624"/>
                  <a:pt x="107156" y="32147"/>
                </a:cubicBezTo>
                <a:cubicBezTo>
                  <a:pt x="107156" y="14399"/>
                  <a:pt x="121555" y="0"/>
                  <a:pt x="139303" y="0"/>
                </a:cubicBezTo>
                <a:cubicBezTo>
                  <a:pt x="157051" y="0"/>
                  <a:pt x="171450" y="14399"/>
                  <a:pt x="171450" y="32147"/>
                </a:cubicBezTo>
                <a:close/>
                <a:moveTo>
                  <a:pt x="39212" y="163782"/>
                </a:moveTo>
                <a:cubicBezTo>
                  <a:pt x="37940" y="165222"/>
                  <a:pt x="36801" y="166494"/>
                  <a:pt x="35830" y="167566"/>
                </a:cubicBezTo>
                <a:lnTo>
                  <a:pt x="35228" y="168235"/>
                </a:lnTo>
                <a:lnTo>
                  <a:pt x="35161" y="168168"/>
                </a:lnTo>
                <a:cubicBezTo>
                  <a:pt x="33151" y="169709"/>
                  <a:pt x="30272" y="169508"/>
                  <a:pt x="28463" y="167566"/>
                </a:cubicBezTo>
                <a:cubicBezTo>
                  <a:pt x="20025" y="158390"/>
                  <a:pt x="0" y="134782"/>
                  <a:pt x="0" y="117872"/>
                </a:cubicBezTo>
                <a:cubicBezTo>
                  <a:pt x="0" y="100124"/>
                  <a:pt x="14399" y="85725"/>
                  <a:pt x="32147" y="85725"/>
                </a:cubicBezTo>
                <a:cubicBezTo>
                  <a:pt x="49895" y="85725"/>
                  <a:pt x="64294" y="100124"/>
                  <a:pt x="64294" y="117872"/>
                </a:cubicBezTo>
                <a:cubicBezTo>
                  <a:pt x="64294" y="127918"/>
                  <a:pt x="57228" y="140308"/>
                  <a:pt x="49727" y="150655"/>
                </a:cubicBezTo>
                <a:cubicBezTo>
                  <a:pt x="46144" y="155577"/>
                  <a:pt x="42461" y="160031"/>
                  <a:pt x="39413" y="163547"/>
                </a:cubicBezTo>
                <a:lnTo>
                  <a:pt x="39212" y="163782"/>
                </a:lnTo>
                <a:close/>
                <a:moveTo>
                  <a:pt x="42863" y="117872"/>
                </a:moveTo>
                <a:cubicBezTo>
                  <a:pt x="42863" y="111958"/>
                  <a:pt x="38061" y="107156"/>
                  <a:pt x="32147" y="107156"/>
                </a:cubicBezTo>
                <a:cubicBezTo>
                  <a:pt x="26233" y="107156"/>
                  <a:pt x="21431" y="111958"/>
                  <a:pt x="21431" y="117872"/>
                </a:cubicBezTo>
                <a:cubicBezTo>
                  <a:pt x="21431" y="123786"/>
                  <a:pt x="26233" y="128588"/>
                  <a:pt x="32147" y="128588"/>
                </a:cubicBezTo>
                <a:cubicBezTo>
                  <a:pt x="38061" y="128588"/>
                  <a:pt x="42863" y="123786"/>
                  <a:pt x="42863" y="117872"/>
                </a:cubicBezTo>
                <a:close/>
                <a:moveTo>
                  <a:pt x="139303" y="42863"/>
                </a:moveTo>
                <a:cubicBezTo>
                  <a:pt x="145217" y="42863"/>
                  <a:pt x="150019" y="38061"/>
                  <a:pt x="150019" y="32147"/>
                </a:cubicBezTo>
                <a:cubicBezTo>
                  <a:pt x="150019" y="26233"/>
                  <a:pt x="145217" y="21431"/>
                  <a:pt x="139303" y="21431"/>
                </a:cubicBezTo>
                <a:cubicBezTo>
                  <a:pt x="133389" y="21431"/>
                  <a:pt x="128588" y="26233"/>
                  <a:pt x="128588" y="32147"/>
                </a:cubicBezTo>
                <a:cubicBezTo>
                  <a:pt x="128588" y="38061"/>
                  <a:pt x="133389" y="42863"/>
                  <a:pt x="139303" y="42863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923925" y="4754882"/>
            <a:ext cx="10972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0000"/>
                </a:solidFill>
                <a:latin typeface="Sorts Mill Goudy" pitchFamily="34" charset="0"/>
                <a:ea typeface="Sorts Mill Goudy" pitchFamily="34" charset="-122"/>
                <a:cs typeface="Sorts Mill Goudy" pitchFamily="34" charset="-120"/>
              </a:rPr>
              <a:t>แนวทางการค้นหาข้อมูล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757363" y="513588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1719263" y="5135882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14363" y="5669282"/>
            <a:ext cx="2743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เริ่มจาก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GD Catalog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586288" y="513588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4548188" y="5135882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3443288" y="5669282"/>
            <a:ext cx="2743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ตรวจสอบ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สถานะ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415213" y="513588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7377113" y="5135882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272213" y="5669282"/>
            <a:ext cx="2743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ติดต่อ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เจ้าของ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10244138" y="5135882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00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10206038" y="5135882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101138" y="5669282"/>
            <a:ext cx="2743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ดาวน์โหลด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1F293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หรือขอใช้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3225</Words>
  <Application>Microsoft Office PowerPoint</Application>
  <PresentationFormat>Widescreen</PresentationFormat>
  <Paragraphs>758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Quattrocento Sans</vt:lpstr>
      <vt:lpstr>微软雅黑</vt:lpstr>
      <vt:lpstr>Sorts Mill Goudy</vt:lpstr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1.2 การค้นหาและรวบรวมข้อมูล</dc:title>
  <dc:subject>1.2 การค้นหาและรวบรวมข้อมูล</dc:subject>
  <dc:creator>Kimi</dc:creator>
  <cp:lastModifiedBy>khongsak chaichana</cp:lastModifiedBy>
  <cp:revision>2</cp:revision>
  <dcterms:created xsi:type="dcterms:W3CDTF">2026-02-18T18:55:11Z</dcterms:created>
  <dcterms:modified xsi:type="dcterms:W3CDTF">2026-02-19T12:29:43Z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{"Label":"1.2 การค้นหาและรวบรวมข้อมูล","ContentProducer":"001191110108MACG2KBH8F10000","ProduceID":"19c72142-c702-8c4d-8000-00009828ec8f","ReservedCode1":"","ContentPropagator":"001191110108MACG2KBH8F20000","PropagateID":"19c72142-c702-8c4d-8000-00009828ec8f","ReservedCode2":""}</vt:lpwstr>
  </property>
</Properties>
</file>